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840" r:id="rId1"/>
  </p:sldMasterIdLst>
  <p:sldIdLst>
    <p:sldId id="257" r:id="rId2"/>
    <p:sldId id="258" r:id="rId3"/>
    <p:sldId id="266" r:id="rId4"/>
    <p:sldId id="267" r:id="rId5"/>
    <p:sldId id="268" r:id="rId6"/>
    <p:sldId id="269" r:id="rId7"/>
    <p:sldId id="270" r:id="rId8"/>
    <p:sldId id="271" r:id="rId9"/>
    <p:sldId id="272" r:id="rId10"/>
    <p:sldId id="273" r:id="rId11"/>
    <p:sldId id="256" r:id="rId12"/>
    <p:sldId id="274" r:id="rId13"/>
    <p:sldId id="265" r:id="rId1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94660"/>
  </p:normalViewPr>
  <p:slideViewPr>
    <p:cSldViewPr snapToGrid="0">
      <p:cViewPr varScale="1">
        <p:scale>
          <a:sx n="78" d="100"/>
          <a:sy n="78" d="100"/>
        </p:scale>
        <p:origin x="878" y="6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2.png"/></Relationships>
</file>

<file path=ppt/slideLayouts/_rels/slideLayout9.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2.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Slajd tytułowy">
    <p:spTree>
      <p:nvGrpSpPr>
        <p:cNvPr id="1" name=""/>
        <p:cNvGrpSpPr/>
        <p:nvPr/>
      </p:nvGrpSpPr>
      <p:grpSpPr>
        <a:xfrm>
          <a:off x="0" y="0"/>
          <a:ext cx="0" cy="0"/>
          <a:chOff x="0" y="0"/>
          <a:chExt cx="0" cy="0"/>
        </a:xfrm>
      </p:grpSpPr>
      <p:sp>
        <p:nvSpPr>
          <p:cNvPr id="7" name="Rectangle 6"/>
          <p:cNvSpPr/>
          <p:nvPr/>
        </p:nvSpPr>
        <p:spPr>
          <a:xfrm>
            <a:off x="920834" y="1346946"/>
            <a:ext cx="10222992"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6200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920834" y="4299696"/>
            <a:ext cx="10222992"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175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920834" y="1484779"/>
            <a:ext cx="10222992" cy="2743200"/>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grpSp>
        <p:nvGrpSpPr>
          <p:cNvPr id="10" name="Group 9"/>
          <p:cNvGrpSpPr/>
          <p:nvPr/>
        </p:nvGrpSpPr>
        <p:grpSpPr>
          <a:xfrm>
            <a:off x="9649215" y="4068923"/>
            <a:ext cx="1080904" cy="1080902"/>
            <a:chOff x="9685338" y="4460675"/>
            <a:chExt cx="1080904" cy="1080902"/>
          </a:xfrm>
        </p:grpSpPr>
        <p:sp>
          <p:nvSpPr>
            <p:cNvPr id="11" name="Oval 10"/>
            <p:cNvSpPr/>
            <p:nvPr/>
          </p:nvSpPr>
          <p:spPr>
            <a:xfrm>
              <a:off x="9685338" y="4460675"/>
              <a:ext cx="1080904" cy="108090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Lst>
              </a:blip>
              <a:srcRect/>
              <a:tile tx="0" ty="0" sx="85000" sy="85000" flip="none" algn="tl"/>
            </a:blipFill>
            <a:ln w="25400" cap="flat" cmpd="sng" algn="ctr">
              <a:noFill/>
              <a:prstDash val="solid"/>
            </a:ln>
            <a:effectLst/>
          </p:spPr>
        </p:sp>
        <p:sp>
          <p:nvSpPr>
            <p:cNvPr id="12" name="Oval 11"/>
            <p:cNvSpPr/>
            <p:nvPr/>
          </p:nvSpPr>
          <p:spPr>
            <a:xfrm>
              <a:off x="9793429" y="4568765"/>
              <a:ext cx="864723" cy="864722"/>
            </a:xfrm>
            <a:prstGeom prst="ellipse">
              <a:avLst/>
            </a:prstGeom>
            <a:noFill/>
            <a:ln w="25400" cap="flat" cmpd="sng" algn="ctr">
              <a:solidFill>
                <a:sysClr val="window" lastClr="FFFFFF"/>
              </a:solidFill>
              <a:prstDash val="solid"/>
            </a:ln>
            <a:effectLst/>
          </p:spPr>
        </p:sp>
      </p:grpSp>
      <p:sp>
        <p:nvSpPr>
          <p:cNvPr id="2" name="Title 1"/>
          <p:cNvSpPr>
            <a:spLocks noGrp="1"/>
          </p:cNvSpPr>
          <p:nvPr>
            <p:ph type="ctrTitle"/>
          </p:nvPr>
        </p:nvSpPr>
        <p:spPr>
          <a:xfrm>
            <a:off x="1051560" y="1432223"/>
            <a:ext cx="9966960" cy="3035808"/>
          </a:xfrm>
        </p:spPr>
        <p:txBody>
          <a:bodyPr anchor="ctr">
            <a:noAutofit/>
          </a:bodyPr>
          <a:lstStyle>
            <a:lvl1pPr algn="l">
              <a:lnSpc>
                <a:spcPct val="80000"/>
              </a:lnSpc>
              <a:defRPr sz="9600" cap="all" baseline="0">
                <a:blipFill dpi="0" rotWithShape="1">
                  <a:blip r:embed="rId4"/>
                  <a:srcRect/>
                  <a:tile tx="6350" ty="-127000" sx="65000" sy="64000" flip="none" algn="tl"/>
                </a:blipFill>
              </a:defRPr>
            </a:lvl1pPr>
          </a:lstStyle>
          <a:p>
            <a:r>
              <a:rPr lang="pl-PL"/>
              <a:t>Kliknij, aby edytować styl</a:t>
            </a:r>
            <a:endParaRPr lang="en-US" dirty="0"/>
          </a:p>
        </p:txBody>
      </p:sp>
      <p:sp>
        <p:nvSpPr>
          <p:cNvPr id="3" name="Subtitle 2"/>
          <p:cNvSpPr>
            <a:spLocks noGrp="1"/>
          </p:cNvSpPr>
          <p:nvPr>
            <p:ph type="subTitle" idx="1"/>
          </p:nvPr>
        </p:nvSpPr>
        <p:spPr>
          <a:xfrm>
            <a:off x="1069848" y="4389120"/>
            <a:ext cx="7891272" cy="1069848"/>
          </a:xfrm>
        </p:spPr>
        <p:txBody>
          <a:bodyPr>
            <a:normAutofit/>
          </a:bodyPr>
          <a:lstStyle>
            <a:lvl1pPr marL="0" indent="0" algn="l">
              <a:buNone/>
              <a:defRPr sz="2200">
                <a:solidFill>
                  <a:schemeClr val="tx1"/>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pl-PL"/>
              <a:t>Kliknij, aby edytować styl wzorca podtytułu</a:t>
            </a:r>
            <a:endParaRPr lang="en-US" dirty="0"/>
          </a:p>
        </p:txBody>
      </p:sp>
      <p:sp>
        <p:nvSpPr>
          <p:cNvPr id="4" name="Date Placeholder 3"/>
          <p:cNvSpPr>
            <a:spLocks noGrp="1"/>
          </p:cNvSpPr>
          <p:nvPr>
            <p:ph type="dt" sz="half" idx="10"/>
          </p:nvPr>
        </p:nvSpPr>
        <p:spPr/>
        <p:txBody>
          <a:bodyPr/>
          <a:lstStyle/>
          <a:p>
            <a:fld id="{83284890-85D2-4D7B-8EF5-15A9C1DB8F42}" type="datetimeFigureOut">
              <a:rPr lang="en-US" dirty="0"/>
              <a:t>11/19/2025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9592733" y="4289334"/>
            <a:ext cx="1193868" cy="640080"/>
          </a:xfrm>
        </p:spPr>
        <p:txBody>
          <a:bodyPr/>
          <a:lstStyle>
            <a:lvl1pPr>
              <a:defRPr sz="2800"/>
            </a:lvl1pPr>
          </a:lstStyle>
          <a:p>
            <a:fld id="{4FAB73BC-B049-4115-A692-8D63A059BFB8}"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ytuł i tekst pionow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l-PL"/>
              <a:t>Kliknij, aby edytować styl</a:t>
            </a:r>
            <a:endParaRPr lang="en-US" dirty="0"/>
          </a:p>
        </p:txBody>
      </p:sp>
      <p:sp>
        <p:nvSpPr>
          <p:cNvPr id="3" name="Vertical Text Placeholder 2"/>
          <p:cNvSpPr>
            <a:spLocks noGrp="1"/>
          </p:cNvSpPr>
          <p:nvPr>
            <p:ph type="body" orient="vert" idx="1"/>
          </p:nvPr>
        </p:nvSpPr>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dirty="0"/>
          </a:p>
        </p:txBody>
      </p:sp>
      <p:sp>
        <p:nvSpPr>
          <p:cNvPr id="4" name="Date Placeholder 3"/>
          <p:cNvSpPr>
            <a:spLocks noGrp="1"/>
          </p:cNvSpPr>
          <p:nvPr>
            <p:ph type="dt" sz="half" idx="10"/>
          </p:nvPr>
        </p:nvSpPr>
        <p:spPr/>
        <p:txBody>
          <a:bodyPr/>
          <a:lstStyle/>
          <a:p>
            <a:fld id="{87157CC2-0FC8-4686-B024-99790E0F5162}" type="datetimeFigureOut">
              <a:rPr lang="en-US" dirty="0"/>
              <a:t>11/19/2025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ytuł pionowy i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533400"/>
            <a:ext cx="2552700" cy="5638800"/>
          </a:xfrm>
        </p:spPr>
        <p:txBody>
          <a:bodyPr vert="eaVert"/>
          <a:lstStyle/>
          <a:p>
            <a:r>
              <a:rPr lang="pl-PL"/>
              <a:t>Kliknij, aby edytować styl</a:t>
            </a:r>
            <a:endParaRPr lang="en-US" dirty="0"/>
          </a:p>
        </p:txBody>
      </p:sp>
      <p:sp>
        <p:nvSpPr>
          <p:cNvPr id="3" name="Vertical Text Placeholder 2"/>
          <p:cNvSpPr>
            <a:spLocks noGrp="1"/>
          </p:cNvSpPr>
          <p:nvPr>
            <p:ph type="body" orient="vert" idx="1"/>
          </p:nvPr>
        </p:nvSpPr>
        <p:spPr>
          <a:xfrm>
            <a:off x="1066800" y="533400"/>
            <a:ext cx="7505700" cy="5638800"/>
          </a:xfrm>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dirty="0"/>
          </a:p>
        </p:txBody>
      </p:sp>
      <p:sp>
        <p:nvSpPr>
          <p:cNvPr id="4" name="Date Placeholder 3"/>
          <p:cNvSpPr>
            <a:spLocks noGrp="1"/>
          </p:cNvSpPr>
          <p:nvPr>
            <p:ph type="dt" sz="half" idx="10"/>
          </p:nvPr>
        </p:nvSpPr>
        <p:spPr/>
        <p:txBody>
          <a:bodyPr/>
          <a:lstStyle/>
          <a:p>
            <a:fld id="{F6764DA5-CD3D-4590-A511-FCD3BC7A793E}" type="datetimeFigureOut">
              <a:rPr lang="en-US" dirty="0"/>
              <a:t>11/19/2025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ytuł i zawartość">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l-PL"/>
              <a:t>Kliknij, aby edytować styl</a:t>
            </a:r>
            <a:endParaRPr lang="en-US" dirty="0"/>
          </a:p>
        </p:txBody>
      </p:sp>
      <p:sp>
        <p:nvSpPr>
          <p:cNvPr id="3" name="Content Placeholder 2"/>
          <p:cNvSpPr>
            <a:spLocks noGrp="1"/>
          </p:cNvSpPr>
          <p:nvPr>
            <p:ph idx="1"/>
          </p:nvPr>
        </p:nvSpPr>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dirty="0"/>
          </a:p>
        </p:txBody>
      </p:sp>
      <p:sp>
        <p:nvSpPr>
          <p:cNvPr id="4" name="Date Placeholder 3"/>
          <p:cNvSpPr>
            <a:spLocks noGrp="1"/>
          </p:cNvSpPr>
          <p:nvPr>
            <p:ph type="dt" sz="half" idx="10"/>
          </p:nvPr>
        </p:nvSpPr>
        <p:spPr/>
        <p:txBody>
          <a:bodyPr/>
          <a:lstStyle/>
          <a:p>
            <a:fld id="{82F5661D-6934-4B32-B92C-470368BF1EC6}" type="datetimeFigureOut">
              <a:rPr lang="en-US" dirty="0"/>
              <a:t>11/19/2025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Nagłówek sekcji">
    <p:spTree>
      <p:nvGrpSpPr>
        <p:cNvPr id="1" name=""/>
        <p:cNvGrpSpPr/>
        <p:nvPr/>
      </p:nvGrpSpPr>
      <p:grpSpPr>
        <a:xfrm>
          <a:off x="0" y="0"/>
          <a:ext cx="0" cy="0"/>
          <a:chOff x="0" y="0"/>
          <a:chExt cx="0" cy="0"/>
        </a:xfrm>
      </p:grpSpPr>
      <p:sp>
        <p:nvSpPr>
          <p:cNvPr id="7" name="Rectangle 6"/>
          <p:cNvSpPr/>
          <p:nvPr/>
        </p:nvSpPr>
        <p:spPr>
          <a:xfrm>
            <a:off x="0" y="4917989"/>
            <a:ext cx="12192000" cy="1940010"/>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2167128" y="1225296"/>
            <a:ext cx="9281160" cy="3520440"/>
          </a:xfrm>
        </p:spPr>
        <p:txBody>
          <a:bodyPr anchor="ctr">
            <a:normAutofit/>
          </a:bodyPr>
          <a:lstStyle>
            <a:lvl1pPr>
              <a:lnSpc>
                <a:spcPct val="80000"/>
              </a:lnSpc>
              <a:defRPr sz="8000" b="0"/>
            </a:lvl1pPr>
          </a:lstStyle>
          <a:p>
            <a:r>
              <a:rPr lang="pl-PL"/>
              <a:t>Kliknij, aby edytować styl</a:t>
            </a:r>
            <a:endParaRPr lang="en-US" dirty="0"/>
          </a:p>
        </p:txBody>
      </p:sp>
      <p:sp>
        <p:nvSpPr>
          <p:cNvPr id="3" name="Text Placeholder 2"/>
          <p:cNvSpPr>
            <a:spLocks noGrp="1"/>
          </p:cNvSpPr>
          <p:nvPr>
            <p:ph type="body" idx="1"/>
          </p:nvPr>
        </p:nvSpPr>
        <p:spPr>
          <a:xfrm>
            <a:off x="2165774" y="5020056"/>
            <a:ext cx="9052560" cy="1066800"/>
          </a:xfrm>
        </p:spPr>
        <p:txBody>
          <a:bodyPr anchor="t">
            <a:normAutofit/>
          </a:bodyPr>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pl-PL"/>
              <a:t>Kliknij, aby edytować style wzorca tekstu</a:t>
            </a:r>
          </a:p>
        </p:txBody>
      </p:sp>
      <p:sp>
        <p:nvSpPr>
          <p:cNvPr id="4" name="Date Placeholder 3"/>
          <p:cNvSpPr>
            <a:spLocks noGrp="1"/>
          </p:cNvSpPr>
          <p:nvPr>
            <p:ph type="dt" sz="half" idx="10"/>
          </p:nvPr>
        </p:nvSpPr>
        <p:spPr>
          <a:xfrm>
            <a:off x="8593667" y="6272784"/>
            <a:ext cx="2644309" cy="365125"/>
          </a:xfrm>
        </p:spPr>
        <p:txBody>
          <a:bodyPr/>
          <a:lstStyle/>
          <a:p>
            <a:fld id="{C6F822A4-8DA6-4447-9B1F-C5DB58435268}" type="datetimeFigureOut">
              <a:rPr lang="en-US" dirty="0"/>
              <a:t>11/19/2025</a:t>
            </a:fld>
            <a:endParaRPr lang="en-US" dirty="0"/>
          </a:p>
        </p:txBody>
      </p:sp>
      <p:sp>
        <p:nvSpPr>
          <p:cNvPr id="5" name="Footer Placeholder 4"/>
          <p:cNvSpPr>
            <a:spLocks noGrp="1"/>
          </p:cNvSpPr>
          <p:nvPr>
            <p:ph type="ftr" sz="quarter" idx="11"/>
          </p:nvPr>
        </p:nvSpPr>
        <p:spPr>
          <a:xfrm>
            <a:off x="2182708" y="6272784"/>
            <a:ext cx="6327648" cy="365125"/>
          </a:xfrm>
        </p:spPr>
        <p:txBody>
          <a:bodyPr/>
          <a:lstStyle/>
          <a:p>
            <a:endParaRPr lang="en-US" dirty="0"/>
          </a:p>
        </p:txBody>
      </p:sp>
      <p:grpSp>
        <p:nvGrpSpPr>
          <p:cNvPr id="8" name="Group 7"/>
          <p:cNvGrpSpPr/>
          <p:nvPr/>
        </p:nvGrpSpPr>
        <p:grpSpPr>
          <a:xfrm>
            <a:off x="897399" y="2325848"/>
            <a:ext cx="1080904" cy="1080902"/>
            <a:chOff x="9685338" y="4460675"/>
            <a:chExt cx="1080904" cy="1080902"/>
          </a:xfrm>
        </p:grpSpPr>
        <p:sp>
          <p:nvSpPr>
            <p:cNvPr id="9" name="Oval 8"/>
            <p:cNvSpPr/>
            <p:nvPr/>
          </p:nvSpPr>
          <p:spPr>
            <a:xfrm>
              <a:off x="9685338" y="4460675"/>
              <a:ext cx="1080904" cy="108090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Lst>
              </a:blip>
              <a:srcRect/>
              <a:tile tx="0" ty="0" sx="85000" sy="85000" flip="none" algn="tl"/>
            </a:blipFill>
            <a:ln w="25400" cap="flat" cmpd="sng" algn="ctr">
              <a:noFill/>
              <a:prstDash val="solid"/>
            </a:ln>
            <a:effectLst/>
          </p:spPr>
        </p:sp>
        <p:sp>
          <p:nvSpPr>
            <p:cNvPr id="10" name="Oval 9"/>
            <p:cNvSpPr/>
            <p:nvPr/>
          </p:nvSpPr>
          <p:spPr>
            <a:xfrm>
              <a:off x="9793429" y="4568765"/>
              <a:ext cx="864723" cy="864722"/>
            </a:xfrm>
            <a:prstGeom prst="ellipse">
              <a:avLst/>
            </a:prstGeom>
            <a:noFill/>
            <a:ln w="25400" cap="flat" cmpd="sng" algn="ctr">
              <a:solidFill>
                <a:sysClr val="window" lastClr="FFFFFF"/>
              </a:solidFill>
              <a:prstDash val="solid"/>
            </a:ln>
            <a:effectLst/>
          </p:spPr>
        </p:sp>
      </p:grpSp>
      <p:sp>
        <p:nvSpPr>
          <p:cNvPr id="6" name="Slide Number Placeholder 5"/>
          <p:cNvSpPr>
            <a:spLocks noGrp="1"/>
          </p:cNvSpPr>
          <p:nvPr>
            <p:ph type="sldNum" sz="quarter" idx="12"/>
          </p:nvPr>
        </p:nvSpPr>
        <p:spPr>
          <a:xfrm>
            <a:off x="843702" y="2506133"/>
            <a:ext cx="1188298" cy="720332"/>
          </a:xfrm>
        </p:spPr>
        <p:txBody>
          <a:bodyPr/>
          <a:lstStyle>
            <a:lvl1pPr>
              <a:defRPr sz="2800"/>
            </a:lvl1pPr>
          </a:lstStyle>
          <a:p>
            <a:fld id="{4FAB73BC-B049-4115-A692-8D63A059BFB8}"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wa elementy zawartości">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l-PL"/>
              <a:t>Kliknij, aby edytować styl</a:t>
            </a:r>
            <a:endParaRPr lang="en-US" dirty="0"/>
          </a:p>
        </p:txBody>
      </p:sp>
      <p:sp>
        <p:nvSpPr>
          <p:cNvPr id="3" name="Content Placeholder 2"/>
          <p:cNvSpPr>
            <a:spLocks noGrp="1"/>
          </p:cNvSpPr>
          <p:nvPr>
            <p:ph sz="half" idx="1"/>
          </p:nvPr>
        </p:nvSpPr>
        <p:spPr>
          <a:xfrm>
            <a:off x="1069848" y="2194560"/>
            <a:ext cx="4754880" cy="39776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dirty="0"/>
          </a:p>
        </p:txBody>
      </p:sp>
      <p:sp>
        <p:nvSpPr>
          <p:cNvPr id="4" name="Content Placeholder 3"/>
          <p:cNvSpPr>
            <a:spLocks noGrp="1"/>
          </p:cNvSpPr>
          <p:nvPr>
            <p:ph sz="half" idx="2"/>
          </p:nvPr>
        </p:nvSpPr>
        <p:spPr>
          <a:xfrm>
            <a:off x="6364224" y="2194560"/>
            <a:ext cx="4754880" cy="39776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dirty="0"/>
          </a:p>
        </p:txBody>
      </p:sp>
      <p:sp>
        <p:nvSpPr>
          <p:cNvPr id="5" name="Date Placeholder 4"/>
          <p:cNvSpPr>
            <a:spLocks noGrp="1"/>
          </p:cNvSpPr>
          <p:nvPr>
            <p:ph type="dt" sz="half" idx="10"/>
          </p:nvPr>
        </p:nvSpPr>
        <p:spPr/>
        <p:txBody>
          <a:bodyPr/>
          <a:lstStyle/>
          <a:p>
            <a:fld id="{E548D31E-DCDA-41A7-9C67-C4B11B94D21D}" type="datetimeFigureOut">
              <a:rPr lang="en-US" dirty="0"/>
              <a:t>11/19/2025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ównanie">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pl-PL"/>
              <a:t>Kliknij, aby edytować styl</a:t>
            </a:r>
            <a:endParaRPr lang="en-US" dirty="0"/>
          </a:p>
        </p:txBody>
      </p:sp>
      <p:sp>
        <p:nvSpPr>
          <p:cNvPr id="3" name="Text Placeholder 2"/>
          <p:cNvSpPr>
            <a:spLocks noGrp="1"/>
          </p:cNvSpPr>
          <p:nvPr>
            <p:ph type="body" idx="1"/>
          </p:nvPr>
        </p:nvSpPr>
        <p:spPr>
          <a:xfrm>
            <a:off x="1066800" y="2048256"/>
            <a:ext cx="4754880" cy="640080"/>
          </a:xfrm>
        </p:spPr>
        <p:txBody>
          <a:bodyPr anchor="ctr">
            <a:normAutofit/>
          </a:bodyPr>
          <a:lstStyle>
            <a:lvl1pPr marL="0" indent="0">
              <a:buNone/>
              <a:defRPr sz="2000" b="1">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4" name="Content Placeholder 3"/>
          <p:cNvSpPr>
            <a:spLocks noGrp="1"/>
          </p:cNvSpPr>
          <p:nvPr>
            <p:ph sz="half" idx="2"/>
          </p:nvPr>
        </p:nvSpPr>
        <p:spPr>
          <a:xfrm>
            <a:off x="1069848" y="2743200"/>
            <a:ext cx="4754880" cy="32918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dirty="0"/>
          </a:p>
        </p:txBody>
      </p:sp>
      <p:sp>
        <p:nvSpPr>
          <p:cNvPr id="5" name="Text Placeholder 4"/>
          <p:cNvSpPr>
            <a:spLocks noGrp="1"/>
          </p:cNvSpPr>
          <p:nvPr>
            <p:ph type="body" sz="quarter" idx="3"/>
          </p:nvPr>
        </p:nvSpPr>
        <p:spPr>
          <a:xfrm>
            <a:off x="6364224" y="2048256"/>
            <a:ext cx="4754880" cy="640080"/>
          </a:xfrm>
        </p:spPr>
        <p:txBody>
          <a:bodyPr anchor="ctr">
            <a:normAutofit/>
          </a:bodyPr>
          <a:lstStyle>
            <a:lvl1pPr marL="0" indent="0">
              <a:buNone/>
              <a:defRPr sz="2000" b="1">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6" name="Content Placeholder 5"/>
          <p:cNvSpPr>
            <a:spLocks noGrp="1"/>
          </p:cNvSpPr>
          <p:nvPr>
            <p:ph sz="quarter" idx="4"/>
          </p:nvPr>
        </p:nvSpPr>
        <p:spPr>
          <a:xfrm>
            <a:off x="6364224" y="2743200"/>
            <a:ext cx="4754880" cy="32918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dirty="0"/>
          </a:p>
        </p:txBody>
      </p:sp>
      <p:sp>
        <p:nvSpPr>
          <p:cNvPr id="7" name="Date Placeholder 6"/>
          <p:cNvSpPr>
            <a:spLocks noGrp="1"/>
          </p:cNvSpPr>
          <p:nvPr>
            <p:ph type="dt" sz="half" idx="10"/>
          </p:nvPr>
        </p:nvSpPr>
        <p:spPr/>
        <p:txBody>
          <a:bodyPr/>
          <a:lstStyle/>
          <a:p>
            <a:fld id="{9B3762C0-B258-48F1-ADE6-176B4174CCDD}" type="datetimeFigureOut">
              <a:rPr lang="en-US" dirty="0"/>
              <a:t>11/19/2025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ylko tytuł">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pl-PL"/>
              <a:t>Kliknij, aby edytować styl</a:t>
            </a:r>
            <a:endParaRPr lang="en-US" dirty="0"/>
          </a:p>
        </p:txBody>
      </p:sp>
      <p:sp>
        <p:nvSpPr>
          <p:cNvPr id="3" name="Date Placeholder 2"/>
          <p:cNvSpPr>
            <a:spLocks noGrp="1"/>
          </p:cNvSpPr>
          <p:nvPr>
            <p:ph type="dt" sz="half" idx="10"/>
          </p:nvPr>
        </p:nvSpPr>
        <p:spPr/>
        <p:txBody>
          <a:bodyPr/>
          <a:lstStyle/>
          <a:p>
            <a:fld id="{677919A6-33EB-49BD-A62F-1FA56B9F9712}" type="datetimeFigureOut">
              <a:rPr lang="en-US" dirty="0"/>
              <a:t>11/19/2025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usty">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A4E7D1B-D673-4CF6-8672-009D42ABD2A0}" type="datetimeFigureOut">
              <a:rPr lang="en-US" dirty="0"/>
              <a:t>11/19/2025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Zawartość z podpisem">
    <p:spTree>
      <p:nvGrpSpPr>
        <p:cNvPr id="1" name=""/>
        <p:cNvGrpSpPr/>
        <p:nvPr/>
      </p:nvGrpSpPr>
      <p:grpSpPr>
        <a:xfrm>
          <a:off x="0" y="0"/>
          <a:ext cx="0" cy="0"/>
          <a:chOff x="0" y="0"/>
          <a:chExt cx="0" cy="0"/>
        </a:xfrm>
      </p:grpSpPr>
      <p:sp>
        <p:nvSpPr>
          <p:cNvPr id="8" name="Rectangle 7"/>
          <p:cNvSpPr/>
          <p:nvPr/>
        </p:nvSpPr>
        <p:spPr>
          <a:xfrm>
            <a:off x="8303740" y="0"/>
            <a:ext cx="3888259" cy="6857999"/>
          </a:xfrm>
          <a:prstGeom prst="rect">
            <a:avLst/>
          </a:prstGeom>
          <a:blipFill dpi="0" rotWithShape="1">
            <a:blip r:embed="rId2">
              <a:alphaModFix amt="6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549640" y="685800"/>
            <a:ext cx="3200400" cy="1737360"/>
          </a:xfrm>
        </p:spPr>
        <p:txBody>
          <a:bodyPr anchor="b">
            <a:normAutofit/>
          </a:bodyPr>
          <a:lstStyle>
            <a:lvl1pPr>
              <a:defRPr sz="3200" b="1"/>
            </a:lvl1pPr>
          </a:lstStyle>
          <a:p>
            <a:r>
              <a:rPr lang="pl-PL"/>
              <a:t>Kliknij, aby edytować styl</a:t>
            </a:r>
            <a:endParaRPr lang="en-US" dirty="0"/>
          </a:p>
        </p:txBody>
      </p:sp>
      <p:sp>
        <p:nvSpPr>
          <p:cNvPr id="3" name="Content Placeholder 2"/>
          <p:cNvSpPr>
            <a:spLocks noGrp="1"/>
          </p:cNvSpPr>
          <p:nvPr>
            <p:ph idx="1"/>
          </p:nvPr>
        </p:nvSpPr>
        <p:spPr>
          <a:xfrm>
            <a:off x="838200" y="685800"/>
            <a:ext cx="6711696" cy="5020056"/>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dirty="0"/>
          </a:p>
        </p:txBody>
      </p:sp>
      <p:sp>
        <p:nvSpPr>
          <p:cNvPr id="4" name="Text Placeholder 3"/>
          <p:cNvSpPr>
            <a:spLocks noGrp="1"/>
          </p:cNvSpPr>
          <p:nvPr>
            <p:ph type="body" sz="half" idx="2"/>
          </p:nvPr>
        </p:nvSpPr>
        <p:spPr>
          <a:xfrm>
            <a:off x="8549640" y="2423160"/>
            <a:ext cx="3200400" cy="3291840"/>
          </a:xfrm>
        </p:spPr>
        <p:txBody>
          <a:bodyPr>
            <a:normAutofit/>
          </a:bodyPr>
          <a:lstStyle>
            <a:lvl1pPr marL="0" indent="0">
              <a:lnSpc>
                <a:spcPct val="100000"/>
              </a:lnSpc>
              <a:spcBef>
                <a:spcPts val="1000"/>
              </a:spcBef>
              <a:buNone/>
              <a:defRPr sz="1400">
                <a:solidFill>
                  <a:schemeClr val="accent1">
                    <a:lumMod val="7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l-PL"/>
              <a:t>Kliknij, aby edytować style wzorca tekstu</a:t>
            </a:r>
          </a:p>
        </p:txBody>
      </p:sp>
      <p:sp>
        <p:nvSpPr>
          <p:cNvPr id="5" name="Date Placeholder 4"/>
          <p:cNvSpPr>
            <a:spLocks noGrp="1"/>
          </p:cNvSpPr>
          <p:nvPr>
            <p:ph type="dt" sz="half" idx="10"/>
          </p:nvPr>
        </p:nvSpPr>
        <p:spPr/>
        <p:txBody>
          <a:bodyPr/>
          <a:lstStyle/>
          <a:p>
            <a:fld id="{DA16AA21-1863-4931-97CB-99D0A168701B}" type="datetimeFigureOut">
              <a:rPr lang="en-US" dirty="0"/>
              <a:t>11/19/2025</a:t>
            </a:fld>
            <a:endParaRPr lang="en-US" dirty="0"/>
          </a:p>
        </p:txBody>
      </p:sp>
      <p:sp>
        <p:nvSpPr>
          <p:cNvPr id="6" name="Footer Placeholder 5"/>
          <p:cNvSpPr>
            <a:spLocks noGrp="1"/>
          </p:cNvSpPr>
          <p:nvPr>
            <p:ph type="ftr" sz="quarter" idx="11"/>
          </p:nvPr>
        </p:nvSpPr>
        <p:spPr/>
        <p:txBody>
          <a:bodyPr/>
          <a:lstStyle/>
          <a:p>
            <a:endParaRPr lang="en-US" dirty="0"/>
          </a:p>
        </p:txBody>
      </p:sp>
      <p:grpSp>
        <p:nvGrpSpPr>
          <p:cNvPr id="9" name="Group 8"/>
          <p:cNvGrpSpPr>
            <a:grpSpLocks noChangeAspect="1"/>
          </p:cNvGrpSpPr>
          <p:nvPr/>
        </p:nvGrpSpPr>
        <p:grpSpPr>
          <a:xfrm>
            <a:off x="11401725" y="6229681"/>
            <a:ext cx="457200" cy="457200"/>
            <a:chOff x="11361456" y="6195813"/>
            <a:chExt cx="548640" cy="548640"/>
          </a:xfrm>
        </p:grpSpPr>
        <p:sp>
          <p:nvSpPr>
            <p:cNvPr id="10" name="Oval 9"/>
            <p:cNvSpPr/>
            <p:nvPr/>
          </p:nvSpPr>
          <p:spPr>
            <a:xfrm>
              <a:off x="11361456" y="6195813"/>
              <a:ext cx="548640" cy="548640"/>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11" name="Oval 10"/>
            <p:cNvSpPr/>
            <p:nvPr/>
          </p:nvSpPr>
          <p:spPr>
            <a:xfrm>
              <a:off x="11396488" y="6230844"/>
              <a:ext cx="478576" cy="478578"/>
            </a:xfrm>
            <a:prstGeom prst="ellipse">
              <a:avLst/>
            </a:prstGeom>
            <a:noFill/>
            <a:ln w="12700" cap="flat" cmpd="sng" algn="ctr">
              <a:solidFill>
                <a:sysClr val="window" lastClr="FFFFFF"/>
              </a:solidFill>
              <a:prstDash val="solid"/>
            </a:ln>
            <a:effectLst/>
          </p:spPr>
        </p:sp>
      </p:gr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Obraz z podpisem">
    <p:spTree>
      <p:nvGrpSpPr>
        <p:cNvPr id="1" name=""/>
        <p:cNvGrpSpPr/>
        <p:nvPr/>
      </p:nvGrpSpPr>
      <p:grpSpPr>
        <a:xfrm>
          <a:off x="0" y="0"/>
          <a:ext cx="0" cy="0"/>
          <a:chOff x="0" y="0"/>
          <a:chExt cx="0" cy="0"/>
        </a:xfrm>
      </p:grpSpPr>
      <p:sp>
        <p:nvSpPr>
          <p:cNvPr id="11" name="Rectangle 10"/>
          <p:cNvSpPr/>
          <p:nvPr/>
        </p:nvSpPr>
        <p:spPr>
          <a:xfrm>
            <a:off x="8303740" y="0"/>
            <a:ext cx="3888259" cy="6857999"/>
          </a:xfrm>
          <a:prstGeom prst="rect">
            <a:avLst/>
          </a:prstGeom>
          <a:blipFill dpi="0" rotWithShape="1">
            <a:blip r:embed="rId2">
              <a:alphaModFix amt="6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549640" y="685800"/>
            <a:ext cx="3200400" cy="1737360"/>
          </a:xfrm>
        </p:spPr>
        <p:txBody>
          <a:bodyPr anchor="b">
            <a:normAutofit/>
          </a:bodyPr>
          <a:lstStyle>
            <a:lvl1pPr>
              <a:defRPr sz="3200" b="1"/>
            </a:lvl1pPr>
          </a:lstStyle>
          <a:p>
            <a:r>
              <a:rPr lang="pl-PL"/>
              <a:t>Kliknij, aby edytować styl</a:t>
            </a:r>
            <a:endParaRPr lang="en-US" dirty="0"/>
          </a:p>
        </p:txBody>
      </p:sp>
      <p:sp>
        <p:nvSpPr>
          <p:cNvPr id="3" name="Picture Placeholder 2"/>
          <p:cNvSpPr>
            <a:spLocks noGrp="1" noChangeAspect="1"/>
          </p:cNvSpPr>
          <p:nvPr>
            <p:ph type="pic" idx="1"/>
          </p:nvPr>
        </p:nvSpPr>
        <p:spPr>
          <a:xfrm>
            <a:off x="0" y="0"/>
            <a:ext cx="8303740" cy="6858000"/>
          </a:xfrm>
          <a:solidFill>
            <a:schemeClr val="tx2">
              <a:lumMod val="20000"/>
              <a:lumOff val="80000"/>
            </a:schemeClr>
          </a:solidFill>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pl-PL"/>
              <a:t>Kliknij ikonę, aby dodać obraz</a:t>
            </a:r>
            <a:endParaRPr lang="en-US" dirty="0"/>
          </a:p>
        </p:txBody>
      </p:sp>
      <p:sp>
        <p:nvSpPr>
          <p:cNvPr id="4" name="Text Placeholder 3"/>
          <p:cNvSpPr>
            <a:spLocks noGrp="1"/>
          </p:cNvSpPr>
          <p:nvPr>
            <p:ph type="body" sz="half" idx="2"/>
          </p:nvPr>
        </p:nvSpPr>
        <p:spPr>
          <a:xfrm>
            <a:off x="8549640" y="2423160"/>
            <a:ext cx="3200400" cy="3291840"/>
          </a:xfrm>
        </p:spPr>
        <p:txBody>
          <a:bodyPr>
            <a:normAutofit/>
          </a:bodyPr>
          <a:lstStyle>
            <a:lvl1pPr marL="0" indent="0">
              <a:lnSpc>
                <a:spcPct val="100000"/>
              </a:lnSpc>
              <a:spcBef>
                <a:spcPts val="1000"/>
              </a:spcBef>
              <a:buNone/>
              <a:defRPr sz="1400">
                <a:solidFill>
                  <a:schemeClr val="accent1">
                    <a:lumMod val="7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l-PL"/>
              <a:t>Kliknij, aby edytować style wzorca tekstu</a:t>
            </a:r>
          </a:p>
        </p:txBody>
      </p:sp>
      <p:sp>
        <p:nvSpPr>
          <p:cNvPr id="5" name="Date Placeholder 4"/>
          <p:cNvSpPr>
            <a:spLocks noGrp="1"/>
          </p:cNvSpPr>
          <p:nvPr>
            <p:ph type="dt" sz="half" idx="10"/>
          </p:nvPr>
        </p:nvSpPr>
        <p:spPr/>
        <p:txBody>
          <a:bodyPr/>
          <a:lstStyle/>
          <a:p>
            <a:fld id="{3772C379-9A7C-4C87-A116-CBE9F58B04C5}" type="datetimeFigureOut">
              <a:rPr lang="en-US" dirty="0"/>
              <a:t>11/19/2025</a:t>
            </a:fld>
            <a:endParaRPr lang="en-US" dirty="0"/>
          </a:p>
        </p:txBody>
      </p:sp>
      <p:grpSp>
        <p:nvGrpSpPr>
          <p:cNvPr id="8" name="Group 7"/>
          <p:cNvGrpSpPr>
            <a:grpSpLocks noChangeAspect="1"/>
          </p:cNvGrpSpPr>
          <p:nvPr/>
        </p:nvGrpSpPr>
        <p:grpSpPr>
          <a:xfrm>
            <a:off x="11401725" y="6229681"/>
            <a:ext cx="457200" cy="457200"/>
            <a:chOff x="11361456" y="6195813"/>
            <a:chExt cx="548640" cy="548640"/>
          </a:xfrm>
        </p:grpSpPr>
        <p:sp>
          <p:nvSpPr>
            <p:cNvPr id="9" name="Oval 8"/>
            <p:cNvSpPr/>
            <p:nvPr/>
          </p:nvSpPr>
          <p:spPr>
            <a:xfrm>
              <a:off x="11361456" y="6195813"/>
              <a:ext cx="548640" cy="548640"/>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10" name="Oval 9"/>
            <p:cNvSpPr/>
            <p:nvPr/>
          </p:nvSpPr>
          <p:spPr>
            <a:xfrm>
              <a:off x="11396488" y="6230844"/>
              <a:ext cx="478576" cy="478578"/>
            </a:xfrm>
            <a:prstGeom prst="ellipse">
              <a:avLst/>
            </a:prstGeom>
            <a:noFill/>
            <a:ln w="12700" cap="flat" cmpd="sng" algn="ctr">
              <a:solidFill>
                <a:sysClr val="window" lastClr="FFFFFF"/>
              </a:solidFill>
              <a:prstDash val="solid"/>
            </a:ln>
            <a:effectLst/>
          </p:spPr>
        </p:sp>
      </p:gr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microsoft.com/office/2007/relationships/hdphoto" Target="../media/hdphoto1.wdp"/></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69848" y="484632"/>
            <a:ext cx="10058400" cy="1609344"/>
          </a:xfrm>
          <a:prstGeom prst="rect">
            <a:avLst/>
          </a:prstGeom>
        </p:spPr>
        <p:txBody>
          <a:bodyPr vert="horz" lIns="91440" tIns="45720" rIns="91440" bIns="45720" rtlCol="0" anchor="ctr">
            <a:normAutofit/>
          </a:bodyPr>
          <a:lstStyle/>
          <a:p>
            <a:r>
              <a:rPr lang="pl-PL"/>
              <a:t>Kliknij, aby edytować styl</a:t>
            </a:r>
            <a:endParaRPr lang="en-US" dirty="0"/>
          </a:p>
        </p:txBody>
      </p:sp>
      <p:sp>
        <p:nvSpPr>
          <p:cNvPr id="3" name="Text Placeholder 2"/>
          <p:cNvSpPr>
            <a:spLocks noGrp="1"/>
          </p:cNvSpPr>
          <p:nvPr>
            <p:ph type="body" idx="1"/>
          </p:nvPr>
        </p:nvSpPr>
        <p:spPr>
          <a:xfrm>
            <a:off x="1069848" y="2121408"/>
            <a:ext cx="10058400" cy="4050792"/>
          </a:xfrm>
          <a:prstGeom prst="rect">
            <a:avLst/>
          </a:prstGeom>
        </p:spPr>
        <p:txBody>
          <a:bodyPr vert="horz" lIns="91440" tIns="45720" rIns="91440" bIns="45720" rtlCol="0">
            <a:normAutofit/>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dirty="0"/>
          </a:p>
        </p:txBody>
      </p:sp>
      <p:sp>
        <p:nvSpPr>
          <p:cNvPr id="4" name="Date Placeholder 3"/>
          <p:cNvSpPr>
            <a:spLocks noGrp="1"/>
          </p:cNvSpPr>
          <p:nvPr>
            <p:ph type="dt" sz="half" idx="2"/>
          </p:nvPr>
        </p:nvSpPr>
        <p:spPr>
          <a:xfrm>
            <a:off x="7964424" y="6272784"/>
            <a:ext cx="3273552" cy="365125"/>
          </a:xfrm>
          <a:prstGeom prst="rect">
            <a:avLst/>
          </a:prstGeom>
        </p:spPr>
        <p:txBody>
          <a:bodyPr vert="horz" lIns="91440" tIns="45720" rIns="91440" bIns="45720" rtlCol="0" anchor="ctr"/>
          <a:lstStyle>
            <a:lvl1pPr algn="r">
              <a:defRPr sz="1100">
                <a:solidFill>
                  <a:schemeClr val="tx2"/>
                </a:solidFill>
              </a:defRPr>
            </a:lvl1pPr>
          </a:lstStyle>
          <a:p>
            <a:fld id="{8664C608-40B1-4030-A28D-5B74BC98ADCE}" type="datetimeFigureOut">
              <a:rPr lang="en-US" dirty="0"/>
              <a:t>11/19/2025</a:t>
            </a:fld>
            <a:endParaRPr lang="en-US" dirty="0"/>
          </a:p>
        </p:txBody>
      </p:sp>
      <p:sp>
        <p:nvSpPr>
          <p:cNvPr id="5" name="Footer Placeholder 4"/>
          <p:cNvSpPr>
            <a:spLocks noGrp="1"/>
          </p:cNvSpPr>
          <p:nvPr>
            <p:ph type="ftr" sz="quarter" idx="3"/>
          </p:nvPr>
        </p:nvSpPr>
        <p:spPr>
          <a:xfrm>
            <a:off x="1088136" y="6272784"/>
            <a:ext cx="6327648" cy="365125"/>
          </a:xfrm>
          <a:prstGeom prst="rect">
            <a:avLst/>
          </a:prstGeom>
        </p:spPr>
        <p:txBody>
          <a:bodyPr vert="horz" lIns="91440" tIns="45720" rIns="91440" bIns="45720" rtlCol="0" anchor="ctr"/>
          <a:lstStyle>
            <a:lvl1pPr algn="l">
              <a:defRPr sz="1100">
                <a:solidFill>
                  <a:schemeClr val="tx2"/>
                </a:solidFill>
              </a:defRPr>
            </a:lvl1pPr>
          </a:lstStyle>
          <a:p>
            <a:endParaRPr lang="en-US" dirty="0"/>
          </a:p>
        </p:txBody>
      </p:sp>
      <p:grpSp>
        <p:nvGrpSpPr>
          <p:cNvPr id="7" name="Group 6"/>
          <p:cNvGrpSpPr>
            <a:grpSpLocks noChangeAspect="1"/>
          </p:cNvGrpSpPr>
          <p:nvPr/>
        </p:nvGrpSpPr>
        <p:grpSpPr>
          <a:xfrm>
            <a:off x="11401725" y="6229681"/>
            <a:ext cx="457200" cy="457200"/>
            <a:chOff x="11361456" y="6195813"/>
            <a:chExt cx="548640" cy="548640"/>
          </a:xfrm>
        </p:grpSpPr>
        <p:sp>
          <p:nvSpPr>
            <p:cNvPr id="8" name="Oval 7"/>
            <p:cNvSpPr/>
            <p:nvPr/>
          </p:nvSpPr>
          <p:spPr>
            <a:xfrm>
              <a:off x="11361456" y="6195813"/>
              <a:ext cx="548640" cy="548640"/>
            </a:xfrm>
            <a:prstGeom prst="ellipse">
              <a:avLst/>
            </a:prstGeom>
            <a:blipFill dpi="0" rotWithShape="1">
              <a:blip r:embed="rId13">
                <a:duotone>
                  <a:schemeClr val="accent1">
                    <a:shade val="45000"/>
                    <a:satMod val="135000"/>
                  </a:schemeClr>
                  <a:prstClr val="white"/>
                </a:duotone>
                <a:extLst>
                  <a:ext uri="{BEBA8EAE-BF5A-486C-A8C5-ECC9F3942E4B}">
                    <a14:imgProps xmlns:a14="http://schemas.microsoft.com/office/drawing/2010/main">
                      <a14:imgLayer r:embed="rId14">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9" name="Oval 8"/>
            <p:cNvSpPr/>
            <p:nvPr/>
          </p:nvSpPr>
          <p:spPr>
            <a:xfrm>
              <a:off x="11396488" y="6230844"/>
              <a:ext cx="478576" cy="478578"/>
            </a:xfrm>
            <a:prstGeom prst="ellipse">
              <a:avLst/>
            </a:prstGeom>
            <a:noFill/>
            <a:ln w="12700" cap="flat" cmpd="sng" algn="ctr">
              <a:solidFill>
                <a:srgbClr val="FFFFFF"/>
              </a:solidFill>
              <a:prstDash val="solid"/>
            </a:ln>
            <a:effectLst/>
          </p:spPr>
        </p:sp>
      </p:grpSp>
      <p:sp>
        <p:nvSpPr>
          <p:cNvPr id="6" name="Slide Number Placeholder 5"/>
          <p:cNvSpPr>
            <a:spLocks noGrp="1"/>
          </p:cNvSpPr>
          <p:nvPr>
            <p:ph type="sldNum" sz="quarter" idx="4"/>
          </p:nvPr>
        </p:nvSpPr>
        <p:spPr>
          <a:xfrm>
            <a:off x="11311128" y="6272784"/>
            <a:ext cx="640080" cy="365125"/>
          </a:xfrm>
          <a:prstGeom prst="rect">
            <a:avLst/>
          </a:prstGeom>
        </p:spPr>
        <p:txBody>
          <a:bodyPr vert="horz" lIns="91440" tIns="45720" rIns="91440" bIns="45720" rtlCol="0" anchor="ctr"/>
          <a:lstStyle>
            <a:lvl1pPr algn="ctr">
              <a:defRPr sz="1400" b="1">
                <a:solidFill>
                  <a:srgbClr val="FFFFFF"/>
                </a:solidFill>
                <a:latin typeface="+mj-lt"/>
              </a:defRPr>
            </a:lvl1pPr>
          </a:lstStyle>
          <a:p>
            <a:fld id="{4FAB73BC-B049-4115-A692-8D63A059BFB8}"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841" r:id="rId1"/>
    <p:sldLayoutId id="2147483842" r:id="rId2"/>
    <p:sldLayoutId id="2147483843" r:id="rId3"/>
    <p:sldLayoutId id="2147483844" r:id="rId4"/>
    <p:sldLayoutId id="2147483845" r:id="rId5"/>
    <p:sldLayoutId id="2147483846" r:id="rId6"/>
    <p:sldLayoutId id="2147483847" r:id="rId7"/>
    <p:sldLayoutId id="2147483848" r:id="rId8"/>
    <p:sldLayoutId id="2147483849" r:id="rId9"/>
    <p:sldLayoutId id="2147483850" r:id="rId10"/>
    <p:sldLayoutId id="2147483851" r:id="rId11"/>
  </p:sldLayoutIdLst>
  <p:hf sldNum="0" hdr="0" ftr="0" dt="0"/>
  <p:txStyles>
    <p:titleStyle>
      <a:lvl1pPr algn="l" defTabSz="914400" rtl="0" eaLnBrk="1" latinLnBrk="0" hangingPunct="1">
        <a:lnSpc>
          <a:spcPct val="90000"/>
        </a:lnSpc>
        <a:spcBef>
          <a:spcPct val="0"/>
        </a:spcBef>
        <a:buNone/>
        <a:defRPr sz="5400" kern="1200" cap="all" baseline="0">
          <a:blipFill>
            <a:blip r:embed="rId15">
              <a:extLst>
                <a:ext uri="{28A0092B-C50C-407E-A947-70E740481C1C}">
                  <a14:useLocalDpi xmlns:a14="http://schemas.microsoft.com/office/drawing/2010/main" val="0"/>
                </a:ext>
              </a:extLst>
            </a:blip>
            <a:tile tx="6350" ty="-127000" sx="65000" sy="64000" flip="none" algn="tl"/>
          </a:blipFill>
          <a:latin typeface="+mj-lt"/>
          <a:ea typeface="+mj-ea"/>
          <a:cs typeface="+mj-cs"/>
        </a:defRPr>
      </a:lvl1pPr>
    </p:titleStyle>
    <p:bodyStyle>
      <a:lvl1pPr marL="182880" indent="-182880" algn="l" defTabSz="914400" rtl="0" eaLnBrk="1" latinLnBrk="0" hangingPunct="1">
        <a:lnSpc>
          <a:spcPct val="90000"/>
        </a:lnSpc>
        <a:spcBef>
          <a:spcPts val="1200"/>
        </a:spcBef>
        <a:buClr>
          <a:schemeClr val="accent1">
            <a:lumMod val="75000"/>
          </a:schemeClr>
        </a:buClr>
        <a:buSzPct val="85000"/>
        <a:buFont typeface="Wingdings" pitchFamily="2" charset="2"/>
        <a:buChar char="§"/>
        <a:defRPr sz="2000" kern="1200">
          <a:solidFill>
            <a:schemeClr val="tx1"/>
          </a:solidFill>
          <a:latin typeface="+mn-lt"/>
          <a:ea typeface="+mn-ea"/>
          <a:cs typeface="+mn-cs"/>
        </a:defRPr>
      </a:lvl1pPr>
      <a:lvl2pPr marL="45720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800" kern="1200">
          <a:solidFill>
            <a:schemeClr val="tx1"/>
          </a:solidFill>
          <a:latin typeface="+mn-lt"/>
          <a:ea typeface="+mn-ea"/>
          <a:cs typeface="+mn-cs"/>
        </a:defRPr>
      </a:lvl2pPr>
      <a:lvl3pPr marL="73152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3pPr>
      <a:lvl4pPr marL="100584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4pPr>
      <a:lvl5pPr marL="128016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5pPr>
      <a:lvl6pPr marL="16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6pPr>
      <a:lvl7pPr marL="19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7pPr>
      <a:lvl8pPr marL="22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8pPr>
      <a:lvl9pPr marL="25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xml"/><Relationship Id="rId4" Type="http://schemas.openxmlformats.org/officeDocument/2006/relationships/image" Target="../media/image7.svg"/></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hyperlink" Target="urn:verd:wsa:I%20SA%2FKr%20709%2F2017?data=2017%2D09%2D29&amp;created=automat_linkowanie:2023-08-16&amp;sourceAL=&amp;verAL=2.4.0.0"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hyperlink" Target="http://www.zimny.eu/" TargetMode="External"/><Relationship Id="rId5" Type="http://schemas.openxmlformats.org/officeDocument/2006/relationships/hyperlink" Target="http://www.matarewiczpodatki.pl/" TargetMode="External"/><Relationship Id="rId4" Type="http://schemas.openxmlformats.org/officeDocument/2006/relationships/hyperlink" Target="mailto:j-matarewicz@wp.pl"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682F2FC0-D209-C66F-FC34-759C7035FEDA}"/>
              </a:ext>
            </a:extLst>
          </p:cNvPr>
          <p:cNvSpPr>
            <a:spLocks noGrp="1"/>
          </p:cNvSpPr>
          <p:nvPr>
            <p:ph type="ctrTitle"/>
          </p:nvPr>
        </p:nvSpPr>
        <p:spPr>
          <a:xfrm>
            <a:off x="1051560" y="1887793"/>
            <a:ext cx="9966960" cy="2580237"/>
          </a:xfrm>
        </p:spPr>
        <p:txBody>
          <a:bodyPr/>
          <a:lstStyle/>
          <a:p>
            <a:r>
              <a:rPr lang="pl-PL" sz="4500" dirty="0"/>
              <a:t>V OGÓLNOPOLSKA KONFERENCJA NAUKOWA</a:t>
            </a:r>
            <a:br>
              <a:rPr lang="pl-PL" sz="4500" dirty="0"/>
            </a:br>
            <a:r>
              <a:rPr lang="pl-PL" sz="4500" b="1" dirty="0"/>
              <a:t>OPODATKOWANIE TRANSAKCJI TRANSGRANICZNYCH.</a:t>
            </a:r>
            <a:br>
              <a:rPr lang="pl-PL" sz="4500" dirty="0"/>
            </a:br>
            <a:r>
              <a:rPr lang="pl-PL" sz="4500" b="1" dirty="0"/>
              <a:t>TOWARY I USŁUGI W OBROCIE MIĘDZYNARODOWYM</a:t>
            </a:r>
            <a:r>
              <a:rPr lang="pl-PL" sz="4500" dirty="0"/>
              <a:t>.</a:t>
            </a:r>
            <a:br>
              <a:rPr lang="pl-PL" dirty="0"/>
            </a:br>
            <a:endParaRPr lang="pl-PL" sz="5000" dirty="0"/>
          </a:p>
        </p:txBody>
      </p:sp>
      <p:sp>
        <p:nvSpPr>
          <p:cNvPr id="3" name="Podtytuł 2">
            <a:extLst>
              <a:ext uri="{FF2B5EF4-FFF2-40B4-BE49-F238E27FC236}">
                <a16:creationId xmlns:a16="http://schemas.microsoft.com/office/drawing/2014/main" id="{8C89697A-FF15-658C-C292-DE987690AF34}"/>
              </a:ext>
            </a:extLst>
          </p:cNvPr>
          <p:cNvSpPr>
            <a:spLocks noGrp="1"/>
          </p:cNvSpPr>
          <p:nvPr>
            <p:ph type="subTitle" idx="1"/>
          </p:nvPr>
        </p:nvSpPr>
        <p:spPr>
          <a:xfrm>
            <a:off x="1069847" y="4389120"/>
            <a:ext cx="8698501" cy="1069848"/>
          </a:xfrm>
        </p:spPr>
        <p:txBody>
          <a:bodyPr>
            <a:normAutofit fontScale="92500"/>
          </a:bodyPr>
          <a:lstStyle/>
          <a:p>
            <a:r>
              <a:rPr lang="pl-PL" dirty="0"/>
              <a:t>Neutralność VAT w przypadku importu usług i WNT – czy zawsze jest zagwarantowana? </a:t>
            </a:r>
          </a:p>
          <a:p>
            <a:r>
              <a:rPr lang="pl-PL" sz="1800" dirty="0">
                <a:solidFill>
                  <a:srgbClr val="FF0000"/>
                </a:solidFill>
              </a:rPr>
              <a:t>dr Jacek Matarewicz</a:t>
            </a:r>
            <a:r>
              <a:rPr lang="pl-PL" sz="1800" dirty="0"/>
              <a:t>					</a:t>
            </a:r>
            <a:r>
              <a:rPr lang="pl-PL" sz="1800" dirty="0">
                <a:solidFill>
                  <a:srgbClr val="FF0000"/>
                </a:solidFill>
              </a:rPr>
              <a:t>Poznań, 20.11.2025 r.</a:t>
            </a:r>
          </a:p>
        </p:txBody>
      </p:sp>
      <p:pic>
        <p:nvPicPr>
          <p:cNvPr id="4" name="Obraz 3">
            <a:extLst>
              <a:ext uri="{FF2B5EF4-FFF2-40B4-BE49-F238E27FC236}">
                <a16:creationId xmlns:a16="http://schemas.microsoft.com/office/drawing/2014/main" id="{672A41C9-EDE4-E37E-A1A8-96EC54D58ABE}"/>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437421" y="5621355"/>
            <a:ext cx="3669449" cy="814576"/>
          </a:xfrm>
          <a:prstGeom prst="rect">
            <a:avLst/>
          </a:prstGeom>
        </p:spPr>
      </p:pic>
      <p:pic>
        <p:nvPicPr>
          <p:cNvPr id="6" name="Grafika 5" descr="Kawa z wypełnieniem pełnym">
            <a:extLst>
              <a:ext uri="{FF2B5EF4-FFF2-40B4-BE49-F238E27FC236}">
                <a16:creationId xmlns:a16="http://schemas.microsoft.com/office/drawing/2014/main" id="{9F1A90D7-F6E2-AA41-8649-6D13FFA95FB4}"/>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9768348" y="3040626"/>
            <a:ext cx="914400" cy="914400"/>
          </a:xfrm>
          <a:prstGeom prst="rect">
            <a:avLst/>
          </a:prstGeom>
        </p:spPr>
      </p:pic>
    </p:spTree>
    <p:extLst>
      <p:ext uri="{BB962C8B-B14F-4D97-AF65-F5344CB8AC3E}">
        <p14:creationId xmlns:p14="http://schemas.microsoft.com/office/powerpoint/2010/main" val="355132689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AECECC7-C211-AC68-8086-880AB914EA34}"/>
            </a:ext>
          </a:extLst>
        </p:cNvPr>
        <p:cNvGrpSpPr/>
        <p:nvPr/>
      </p:nvGrpSpPr>
      <p:grpSpPr>
        <a:xfrm>
          <a:off x="0" y="0"/>
          <a:ext cx="0" cy="0"/>
          <a:chOff x="0" y="0"/>
          <a:chExt cx="0" cy="0"/>
        </a:xfrm>
      </p:grpSpPr>
      <p:sp>
        <p:nvSpPr>
          <p:cNvPr id="2" name="Tytuł 1">
            <a:extLst>
              <a:ext uri="{FF2B5EF4-FFF2-40B4-BE49-F238E27FC236}">
                <a16:creationId xmlns:a16="http://schemas.microsoft.com/office/drawing/2014/main" id="{5B1CD128-7D61-C4E9-DD1D-E476698E4ED0}"/>
              </a:ext>
            </a:extLst>
          </p:cNvPr>
          <p:cNvSpPr>
            <a:spLocks noGrp="1"/>
          </p:cNvSpPr>
          <p:nvPr>
            <p:ph type="title"/>
          </p:nvPr>
        </p:nvSpPr>
        <p:spPr/>
        <p:txBody>
          <a:bodyPr/>
          <a:lstStyle/>
          <a:p>
            <a:r>
              <a:rPr lang="pl-PL" dirty="0"/>
              <a:t>Jak oceniano polskie przepisy? (cd. 2)</a:t>
            </a:r>
          </a:p>
        </p:txBody>
      </p:sp>
      <p:sp>
        <p:nvSpPr>
          <p:cNvPr id="3" name="Symbol zastępczy zawartości 2">
            <a:extLst>
              <a:ext uri="{FF2B5EF4-FFF2-40B4-BE49-F238E27FC236}">
                <a16:creationId xmlns:a16="http://schemas.microsoft.com/office/drawing/2014/main" id="{3F99E6E8-6507-8932-62DD-422879C0CFAF}"/>
              </a:ext>
            </a:extLst>
          </p:cNvPr>
          <p:cNvSpPr>
            <a:spLocks noGrp="1"/>
          </p:cNvSpPr>
          <p:nvPr>
            <p:ph idx="1"/>
          </p:nvPr>
        </p:nvSpPr>
        <p:spPr>
          <a:xfrm>
            <a:off x="845574" y="1917290"/>
            <a:ext cx="10441858" cy="4254910"/>
          </a:xfrm>
        </p:spPr>
        <p:txBody>
          <a:bodyPr>
            <a:normAutofit fontScale="92500"/>
          </a:bodyPr>
          <a:lstStyle/>
          <a:p>
            <a:r>
              <a:rPr lang="pl-PL" dirty="0"/>
              <a:t>Rzecznik Małych i Średnich Przedsiębiorców wystosował do Ministra Finansów pismo z 14.05.2019 r., RMSP-187/2019/WIP, w sprawie niezgodności z prawem UE ww. przepisów.</a:t>
            </a:r>
          </a:p>
          <a:p>
            <a:r>
              <a:rPr lang="pl-PL" dirty="0"/>
              <a:t>Niektóre sądy administracyjne uznawały przepis za niezgodny z prawem UE jeszcze przed wyrokiem TSUE: WSA w Krakowie w prawomocnym wyroku z 29.09.2017 r., </a:t>
            </a:r>
            <a:r>
              <a:rPr lang="pl-PL" u="sng" dirty="0">
                <a:hlinkClick r:id="rId2" tooltip="Orzeczenie wsa I SA/Kr 709/2017(2017-09-29)"/>
              </a:rPr>
              <a:t>I </a:t>
            </a:r>
            <a:r>
              <a:rPr lang="pl-PL" dirty="0">
                <a:hlinkClick r:id="rId2" tooltip="Orzeczenie wsa I SA/Kr 709/2017(2017-09-29)"/>
              </a:rPr>
              <a:t>SA/Kr 709/17</a:t>
            </a:r>
            <a:r>
              <a:rPr lang="pl-PL" dirty="0"/>
              <a:t>; WSA w Warszawie w nieprawomocnych wyrokach: z 15.05.2018 r., III SA/</a:t>
            </a:r>
            <a:r>
              <a:rPr lang="pl-PL" dirty="0" err="1"/>
              <a:t>Wa</a:t>
            </a:r>
            <a:r>
              <a:rPr lang="pl-PL" dirty="0"/>
              <a:t> 2488/17, LEX nr 2551160, z 15.05.2019 r., III SA/</a:t>
            </a:r>
            <a:r>
              <a:rPr lang="pl-PL" dirty="0" err="1"/>
              <a:t>Wa</a:t>
            </a:r>
            <a:r>
              <a:rPr lang="pl-PL" dirty="0"/>
              <a:t> 2372/18, LEX nr 2720473, z 28.05.2019 r., III SA/</a:t>
            </a:r>
            <a:r>
              <a:rPr lang="pl-PL" dirty="0" err="1"/>
              <a:t>Wa</a:t>
            </a:r>
            <a:r>
              <a:rPr lang="pl-PL" dirty="0"/>
              <a:t> 3090/18, LEX nr 2722452, z 12.07.2019 r., III SA/</a:t>
            </a:r>
            <a:r>
              <a:rPr lang="pl-PL" dirty="0" err="1"/>
              <a:t>Wa</a:t>
            </a:r>
            <a:r>
              <a:rPr lang="pl-PL" dirty="0"/>
              <a:t> 141/19, LEX nr 2769612, z 13.03.2019 r., III SA/</a:t>
            </a:r>
            <a:r>
              <a:rPr lang="pl-PL" dirty="0" err="1"/>
              <a:t>Wa</a:t>
            </a:r>
            <a:r>
              <a:rPr lang="pl-PL" dirty="0"/>
              <a:t> 1685/18, LEX nr 2696706, z 22.10.2019 r., III SA/</a:t>
            </a:r>
            <a:r>
              <a:rPr lang="pl-PL" dirty="0" err="1"/>
              <a:t>Wa</a:t>
            </a:r>
            <a:r>
              <a:rPr lang="pl-PL" dirty="0"/>
              <a:t> 628/19, LEX nr 2769086; WSA we Wrocławiu w nieprawomocnym wyroku z 26.04.2019 r., I SA/</a:t>
            </a:r>
            <a:r>
              <a:rPr lang="pl-PL" dirty="0" err="1"/>
              <a:t>Wr</a:t>
            </a:r>
            <a:r>
              <a:rPr lang="pl-PL" dirty="0"/>
              <a:t> 88/19.</a:t>
            </a:r>
          </a:p>
          <a:p>
            <a:r>
              <a:rPr lang="pl-PL" dirty="0"/>
              <a:t>Pytanie prejudycjalne WSA w Gliwicach z 4.11.2019 r., I SA/</a:t>
            </a:r>
            <a:r>
              <a:rPr lang="pl-PL" dirty="0" err="1"/>
              <a:t>Gl</a:t>
            </a:r>
            <a:r>
              <a:rPr lang="pl-PL" dirty="0"/>
              <a:t> 495/19 w sprawie </a:t>
            </a:r>
            <a:r>
              <a:rPr lang="pl-PL" dirty="0" err="1"/>
              <a:t>Dantrade</a:t>
            </a:r>
            <a:r>
              <a:rPr lang="pl-PL" dirty="0"/>
              <a:t> B.V. z siedzibą w Amsterdamie. Zdaniem sądu odsyłającego: podatnik ponosi ciężar ekonomiczny podatku (odsetek) wskutek okoliczności, na które nie ma wpływu (m.in. opóźnienia operatorów pocztowych), a przepis nie rozróżnia, czy podatnik działa w dobrej wierze, czy nie. </a:t>
            </a:r>
          </a:p>
          <a:p>
            <a:endParaRPr lang="pl-PL" dirty="0"/>
          </a:p>
        </p:txBody>
      </p:sp>
      <p:pic>
        <p:nvPicPr>
          <p:cNvPr id="4" name="Obraz 3">
            <a:extLst>
              <a:ext uri="{FF2B5EF4-FFF2-40B4-BE49-F238E27FC236}">
                <a16:creationId xmlns:a16="http://schemas.microsoft.com/office/drawing/2014/main" id="{57214106-5837-E0DE-A253-1AD302E9C6B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437421" y="5764912"/>
            <a:ext cx="3669449" cy="814576"/>
          </a:xfrm>
          <a:prstGeom prst="rect">
            <a:avLst/>
          </a:prstGeom>
        </p:spPr>
      </p:pic>
    </p:spTree>
    <p:extLst>
      <p:ext uri="{BB962C8B-B14F-4D97-AF65-F5344CB8AC3E}">
        <p14:creationId xmlns:p14="http://schemas.microsoft.com/office/powerpoint/2010/main" val="71010721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92C5B429-F6A9-BF91-8810-24BC118B95ED}"/>
              </a:ext>
            </a:extLst>
          </p:cNvPr>
          <p:cNvSpPr>
            <a:spLocks noGrp="1"/>
          </p:cNvSpPr>
          <p:nvPr>
            <p:ph type="ctrTitle"/>
          </p:nvPr>
        </p:nvSpPr>
        <p:spPr/>
        <p:txBody>
          <a:bodyPr/>
          <a:lstStyle/>
          <a:p>
            <a:r>
              <a:rPr lang="pl-PL" sz="2500" i="1" dirty="0"/>
              <a:t>„(…) Powstanie prawa do odliczenia może być uzależnione wyłącznie od materialnych warunków (…) nie zależy ono koniecznie od uzyskania faktury ani od złożenia deklaracji czy rozliczenia vat należnego”</a:t>
            </a:r>
            <a:br>
              <a:rPr lang="pl-PL" sz="2500" i="1" dirty="0"/>
            </a:br>
            <a:r>
              <a:rPr lang="pl-PL" sz="2500" i="1" dirty="0"/>
              <a:t>„prawo Unii nie stoi na przeszkodzie, by państwa członkowskie nakładały w odpowiednich przypadkach, jako sankcje za naruszenie warunków formalnych, grzywny lub kary pieniężne proporcjonalne do wagi naruszenia (wyrok z dnia 15 września 2016 r., </a:t>
            </a:r>
            <a:r>
              <a:rPr lang="pl-PL" sz="2500" i="1" dirty="0" err="1"/>
              <a:t>Barlis</a:t>
            </a:r>
            <a:r>
              <a:rPr lang="pl-PL" sz="2500" i="1" dirty="0"/>
              <a:t> 06 – </a:t>
            </a:r>
            <a:r>
              <a:rPr lang="pl-PL" sz="2500" i="1" dirty="0" err="1"/>
              <a:t>Investimentos</a:t>
            </a:r>
            <a:r>
              <a:rPr lang="pl-PL" sz="2500" i="1" dirty="0"/>
              <a:t> </a:t>
            </a:r>
            <a:r>
              <a:rPr lang="pl-PL" sz="2500" i="1" dirty="0" err="1"/>
              <a:t>Imobiliários</a:t>
            </a:r>
            <a:r>
              <a:rPr lang="pl-PL" sz="2500" i="1" dirty="0"/>
              <a:t> e </a:t>
            </a:r>
            <a:r>
              <a:rPr lang="pl-PL" sz="2500" i="1" dirty="0" err="1"/>
              <a:t>Turísticos</a:t>
            </a:r>
            <a:r>
              <a:rPr lang="pl-PL" sz="2500" i="1" dirty="0"/>
              <a:t>, C‑516/14, EU:C:2016:690, pkt 48 i przytoczone tam orzecznictwo)”.</a:t>
            </a:r>
          </a:p>
        </p:txBody>
      </p:sp>
      <p:sp>
        <p:nvSpPr>
          <p:cNvPr id="3" name="Podtytuł 2">
            <a:extLst>
              <a:ext uri="{FF2B5EF4-FFF2-40B4-BE49-F238E27FC236}">
                <a16:creationId xmlns:a16="http://schemas.microsoft.com/office/drawing/2014/main" id="{3C3DD2BE-D46B-187C-B471-BE722E8606CE}"/>
              </a:ext>
            </a:extLst>
          </p:cNvPr>
          <p:cNvSpPr>
            <a:spLocks noGrp="1"/>
          </p:cNvSpPr>
          <p:nvPr>
            <p:ph type="subTitle" idx="1"/>
          </p:nvPr>
        </p:nvSpPr>
        <p:spPr>
          <a:xfrm>
            <a:off x="1051560" y="4595597"/>
            <a:ext cx="7891272" cy="1069848"/>
          </a:xfrm>
        </p:spPr>
        <p:txBody>
          <a:bodyPr>
            <a:normAutofit/>
          </a:bodyPr>
          <a:lstStyle/>
          <a:p>
            <a:r>
              <a:rPr lang="pl-PL" dirty="0"/>
              <a:t>Wyrok TSUE z 18.3.2021 r. w sprawie C-895/19 A. przeciwko Dyrektorowi Krajowej Informacji Skarbowej przy udziale: Rzecznika Małych i Średnich Przedsiębiorców.</a:t>
            </a:r>
          </a:p>
          <a:p>
            <a:endParaRPr lang="pl-PL" dirty="0"/>
          </a:p>
        </p:txBody>
      </p:sp>
      <p:pic>
        <p:nvPicPr>
          <p:cNvPr id="4" name="Obraz 3">
            <a:extLst>
              <a:ext uri="{FF2B5EF4-FFF2-40B4-BE49-F238E27FC236}">
                <a16:creationId xmlns:a16="http://schemas.microsoft.com/office/drawing/2014/main" id="{8478ACD5-87ED-4906-0149-34179CC411EF}"/>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437421" y="5621355"/>
            <a:ext cx="3669449" cy="814576"/>
          </a:xfrm>
          <a:prstGeom prst="rect">
            <a:avLst/>
          </a:prstGeom>
        </p:spPr>
      </p:pic>
    </p:spTree>
    <p:extLst>
      <p:ext uri="{BB962C8B-B14F-4D97-AF65-F5344CB8AC3E}">
        <p14:creationId xmlns:p14="http://schemas.microsoft.com/office/powerpoint/2010/main" val="81720016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285D329F-9699-BD64-85EF-6A5382982C5E}"/>
              </a:ext>
            </a:extLst>
          </p:cNvPr>
          <p:cNvSpPr>
            <a:spLocks noGrp="1"/>
          </p:cNvSpPr>
          <p:nvPr>
            <p:ph type="title"/>
          </p:nvPr>
        </p:nvSpPr>
        <p:spPr/>
        <p:txBody>
          <a:bodyPr/>
          <a:lstStyle/>
          <a:p>
            <a:r>
              <a:rPr lang="pl-PL" dirty="0"/>
              <a:t>Po wyroku TSUE …</a:t>
            </a:r>
          </a:p>
        </p:txBody>
      </p:sp>
      <p:sp>
        <p:nvSpPr>
          <p:cNvPr id="3" name="Symbol zastępczy zawartości 2">
            <a:extLst>
              <a:ext uri="{FF2B5EF4-FFF2-40B4-BE49-F238E27FC236}">
                <a16:creationId xmlns:a16="http://schemas.microsoft.com/office/drawing/2014/main" id="{6127B714-B113-98DE-459D-A23446122392}"/>
              </a:ext>
            </a:extLst>
          </p:cNvPr>
          <p:cNvSpPr>
            <a:spLocks noGrp="1"/>
          </p:cNvSpPr>
          <p:nvPr>
            <p:ph idx="1"/>
          </p:nvPr>
        </p:nvSpPr>
        <p:spPr/>
        <p:txBody>
          <a:bodyPr/>
          <a:lstStyle/>
          <a:p>
            <a:r>
              <a:rPr lang="pl-PL" dirty="0"/>
              <a:t>„</a:t>
            </a:r>
            <a:r>
              <a:rPr lang="pl-PL" i="1" dirty="0"/>
              <a:t>organy podatkowe są zobowiązane respektować rozstrzygnięcie Trybunału Sprawiedliwości Unii Europejskiej zawarte w wyroku w sprawie C-895/19, przy czym jak wskazano wyżej same nie mogą powoływać się bezpośrednio na przepisy Dyrektywy 2006/112/WE wobec podatnika w tym zakresie”</a:t>
            </a:r>
          </a:p>
          <a:p>
            <a:pPr marL="0" indent="0">
              <a:buNone/>
            </a:pPr>
            <a:r>
              <a:rPr lang="pl-PL" dirty="0"/>
              <a:t>(Interpretacja indywidualna DKIS z 30.08.2021 r., 0111-KDIB3-3.4012.278.2021.1.MS).</a:t>
            </a:r>
          </a:p>
          <a:p>
            <a:r>
              <a:rPr lang="pl-PL" dirty="0"/>
              <a:t>R</a:t>
            </a:r>
            <a:r>
              <a:rPr lang="pl-PL"/>
              <a:t>egulacje </a:t>
            </a:r>
            <a:r>
              <a:rPr lang="pl-PL" dirty="0"/>
              <a:t>polskiej ustawy o podatku od towarów i usług w zakresie przepisów mających zastosowanie w niniejszej sprawie, tj. art. 86 ust. 10b pkt 2 lit. b i pkt 3 oraz ust. 10i </a:t>
            </a:r>
            <a:r>
              <a:rPr lang="pl-PL" dirty="0" err="1"/>
              <a:t>u.p.t.u</a:t>
            </a:r>
            <a:r>
              <a:rPr lang="pl-PL" dirty="0"/>
              <a:t>. są sprzeczne z zasadą neutralności VAT – por. wyroki NSA: z 2.7.2021 r., I FSK 2225/18; z 15.9.2021 r., I FSK 277/18; z 12.1.2023 r., I FSK 1031/19; z 22.2.2024 r., I FSK 325/20. </a:t>
            </a:r>
          </a:p>
        </p:txBody>
      </p:sp>
      <p:pic>
        <p:nvPicPr>
          <p:cNvPr id="4" name="Obraz 3">
            <a:extLst>
              <a:ext uri="{FF2B5EF4-FFF2-40B4-BE49-F238E27FC236}">
                <a16:creationId xmlns:a16="http://schemas.microsoft.com/office/drawing/2014/main" id="{5BDEE1B1-C62D-B6B2-1E18-DC996BFD8578}"/>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437421" y="5621355"/>
            <a:ext cx="3669449" cy="814576"/>
          </a:xfrm>
          <a:prstGeom prst="rect">
            <a:avLst/>
          </a:prstGeom>
        </p:spPr>
      </p:pic>
    </p:spTree>
    <p:extLst>
      <p:ext uri="{BB962C8B-B14F-4D97-AF65-F5344CB8AC3E}">
        <p14:creationId xmlns:p14="http://schemas.microsoft.com/office/powerpoint/2010/main" val="289621488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E35CE52-92E7-5B8A-0C58-9F5F7AC346D0}"/>
            </a:ext>
          </a:extLst>
        </p:cNvPr>
        <p:cNvGrpSpPr/>
        <p:nvPr/>
      </p:nvGrpSpPr>
      <p:grpSpPr>
        <a:xfrm>
          <a:off x="0" y="0"/>
          <a:ext cx="0" cy="0"/>
          <a:chOff x="0" y="0"/>
          <a:chExt cx="0" cy="0"/>
        </a:xfrm>
      </p:grpSpPr>
      <p:sp>
        <p:nvSpPr>
          <p:cNvPr id="2" name="Tytuł 1">
            <a:extLst>
              <a:ext uri="{FF2B5EF4-FFF2-40B4-BE49-F238E27FC236}">
                <a16:creationId xmlns:a16="http://schemas.microsoft.com/office/drawing/2014/main" id="{D37A59F0-6C8E-5B22-D8FC-AB81AECCD4FE}"/>
              </a:ext>
            </a:extLst>
          </p:cNvPr>
          <p:cNvSpPr>
            <a:spLocks noGrp="1"/>
          </p:cNvSpPr>
          <p:nvPr>
            <p:ph type="title"/>
          </p:nvPr>
        </p:nvSpPr>
        <p:spPr/>
        <p:txBody>
          <a:bodyPr/>
          <a:lstStyle/>
          <a:p>
            <a:r>
              <a:rPr lang="pl-PL" dirty="0"/>
              <a:t>Dziękuję za uwagę</a:t>
            </a:r>
          </a:p>
        </p:txBody>
      </p:sp>
      <p:pic>
        <p:nvPicPr>
          <p:cNvPr id="5" name="Obraz 4">
            <a:extLst>
              <a:ext uri="{FF2B5EF4-FFF2-40B4-BE49-F238E27FC236}">
                <a16:creationId xmlns:a16="http://schemas.microsoft.com/office/drawing/2014/main" id="{D06ED386-8ADF-20FA-4CF6-35F03CEE8ED9}"/>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693061" y="5833226"/>
            <a:ext cx="3669449" cy="814576"/>
          </a:xfrm>
          <a:prstGeom prst="rect">
            <a:avLst/>
          </a:prstGeom>
        </p:spPr>
      </p:pic>
      <p:pic>
        <p:nvPicPr>
          <p:cNvPr id="6" name="Symbol zastępczy zawartości 5" descr="Obraz zawierający mężczyzna, osoba, krawat, ściana&#10;&#10;Opis wygenerowany automatycznie">
            <a:extLst>
              <a:ext uri="{FF2B5EF4-FFF2-40B4-BE49-F238E27FC236}">
                <a16:creationId xmlns:a16="http://schemas.microsoft.com/office/drawing/2014/main" id="{AA6FF918-364E-E729-9431-22EA379757C9}"/>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602147" y="1781926"/>
            <a:ext cx="2701412" cy="3596319"/>
          </a:xfrm>
          <a:prstGeom prst="rect">
            <a:avLst/>
          </a:prstGeom>
        </p:spPr>
      </p:pic>
      <p:sp>
        <p:nvSpPr>
          <p:cNvPr id="9" name="pole tekstowe 8">
            <a:extLst>
              <a:ext uri="{FF2B5EF4-FFF2-40B4-BE49-F238E27FC236}">
                <a16:creationId xmlns:a16="http://schemas.microsoft.com/office/drawing/2014/main" id="{8BC73E5D-ECB2-4180-0605-A98C2DA17D0C}"/>
              </a:ext>
            </a:extLst>
          </p:cNvPr>
          <p:cNvSpPr txBox="1"/>
          <p:nvPr/>
        </p:nvSpPr>
        <p:spPr>
          <a:xfrm>
            <a:off x="6437834" y="2858076"/>
            <a:ext cx="4899578" cy="2616101"/>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pl-PL" sz="2000" b="1" i="0" u="none" strike="noStrike" kern="1200" cap="none" spc="0" normalizeH="0" baseline="0" noProof="0" dirty="0">
                <a:ln>
                  <a:noFill/>
                </a:ln>
                <a:solidFill>
                  <a:prstClr val="black"/>
                </a:solidFill>
                <a:effectLst/>
                <a:uLnTx/>
                <a:uFillTx/>
                <a:latin typeface="Rockwell Condensed" panose="02060603050405020104"/>
                <a:ea typeface="+mn-ea"/>
                <a:cs typeface="+mn-cs"/>
              </a:rPr>
              <a:t>Dr Jacek Matarewicz</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pl-PL" sz="1600" b="0" i="1" u="none" strike="noStrike" kern="1200" cap="none" spc="0" normalizeH="0" baseline="0" noProof="0" dirty="0">
                <a:ln>
                  <a:noFill/>
                </a:ln>
                <a:solidFill>
                  <a:prstClr val="black"/>
                </a:solidFill>
                <a:effectLst/>
                <a:uLnTx/>
                <a:uFillTx/>
                <a:latin typeface="Rockwell Condensed" panose="02060603050405020104"/>
                <a:ea typeface="+mn-ea"/>
                <a:cs typeface="+mn-cs"/>
              </a:rPr>
              <a:t>Adwokat, doradca podatkowy</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pl-PL" sz="1600" b="0" i="1" u="none" strike="noStrike" kern="1200" cap="none" spc="0" normalizeH="0" baseline="0" noProof="0" dirty="0">
                <a:ln>
                  <a:noFill/>
                </a:ln>
                <a:solidFill>
                  <a:prstClr val="black"/>
                </a:solidFill>
                <a:effectLst/>
                <a:uLnTx/>
                <a:uFillTx/>
                <a:latin typeface="Rockwell Condensed" panose="02060603050405020104"/>
                <a:ea typeface="+mn-ea"/>
                <a:cs typeface="+mn-cs"/>
              </a:rPr>
              <a:t>Partner Zarządzający w Kancelarii Doradztwa Podatkowego Zimny Matarewicz</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pl-PL" sz="1600" b="0" i="1" u="none" strike="noStrike" kern="1200" cap="none" spc="0" normalizeH="0" baseline="0" noProof="0" dirty="0">
                <a:ln>
                  <a:noFill/>
                </a:ln>
                <a:solidFill>
                  <a:prstClr val="black"/>
                </a:solidFill>
                <a:effectLst/>
                <a:uLnTx/>
                <a:uFillTx/>
                <a:latin typeface="Rockwell Condensed" panose="02060603050405020104"/>
                <a:ea typeface="+mn-ea"/>
                <a:cs typeface="+mn-cs"/>
              </a:rPr>
              <a:t>E-mail: </a:t>
            </a:r>
            <a:r>
              <a:rPr kumimoji="0" lang="pl-PL" sz="1600" b="0" i="1" u="none" strike="noStrike" kern="1200" cap="none" spc="0" normalizeH="0" baseline="0" noProof="0" dirty="0">
                <a:ln>
                  <a:noFill/>
                </a:ln>
                <a:solidFill>
                  <a:srgbClr val="855D5D"/>
                </a:solidFill>
                <a:effectLst/>
                <a:uLnTx/>
                <a:uFillTx/>
                <a:latin typeface="Rockwell Condensed" panose="02060603050405020104"/>
                <a:ea typeface="+mn-ea"/>
                <a:cs typeface="+mn-cs"/>
                <a:hlinkClick r:id="rId4"/>
              </a:rPr>
              <a:t>j-matarewicz@wp.pl</a:t>
            </a:r>
            <a:r>
              <a:rPr kumimoji="0" lang="pl-PL" sz="1600" b="0" i="1" u="none" strike="noStrike" kern="1200" cap="none" spc="0" normalizeH="0" baseline="0" noProof="0" dirty="0">
                <a:ln>
                  <a:noFill/>
                </a:ln>
                <a:solidFill>
                  <a:srgbClr val="855D5D"/>
                </a:solidFill>
                <a:effectLst/>
                <a:uLnTx/>
                <a:uFillTx/>
                <a:latin typeface="Rockwell Condensed" panose="02060603050405020104"/>
                <a:ea typeface="+mn-ea"/>
                <a:cs typeface="+mn-cs"/>
              </a:rPr>
              <a:t> ; </a:t>
            </a:r>
            <a:r>
              <a:rPr kumimoji="0" lang="pl-PL" sz="1600" b="0" i="1" u="none" strike="noStrike" kern="1200" cap="none" spc="0" normalizeH="0" baseline="0" noProof="0" dirty="0">
                <a:ln>
                  <a:noFill/>
                </a:ln>
                <a:solidFill>
                  <a:srgbClr val="855D5D"/>
                </a:solidFill>
                <a:effectLst/>
                <a:uLnTx/>
                <a:uFillTx/>
                <a:latin typeface="Rockwell Condensed" panose="02060603050405020104"/>
                <a:ea typeface="+mn-ea"/>
                <a:cs typeface="+mn-cs"/>
                <a:hlinkClick r:id="rId4"/>
              </a:rPr>
              <a:t>jacek.matarewicz@zimny.eu </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pl-PL" sz="1600" b="0" i="1" u="none" strike="noStrike" kern="1200" cap="none" spc="0" normalizeH="0" baseline="0" noProof="0" dirty="0">
                <a:ln>
                  <a:noFill/>
                </a:ln>
                <a:solidFill>
                  <a:prstClr val="black"/>
                </a:solidFill>
                <a:effectLst/>
                <a:uLnTx/>
                <a:uFillTx/>
                <a:latin typeface="Rockwell Condensed" panose="02060603050405020104"/>
                <a:ea typeface="+mn-ea"/>
                <a:cs typeface="+mn-cs"/>
              </a:rPr>
              <a:t>tel.: +48 512 256 481</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pl-PL" sz="1600" b="0" i="1" u="none" strike="noStrike" kern="1200" cap="none" spc="0" normalizeH="0" baseline="0" noProof="0" dirty="0">
                <a:ln>
                  <a:noFill/>
                </a:ln>
                <a:solidFill>
                  <a:prstClr val="black"/>
                </a:solidFill>
                <a:effectLst/>
                <a:uLnTx/>
                <a:uFillTx/>
                <a:latin typeface="Rockwell Condensed" panose="02060603050405020104"/>
                <a:ea typeface="+mn-ea"/>
                <a:cs typeface="+mn-cs"/>
                <a:hlinkClick r:id="rId5"/>
              </a:rPr>
              <a:t>www.matarewiczpodatki.pl</a:t>
            </a:r>
            <a:r>
              <a:rPr kumimoji="0" lang="pl-PL" sz="1600" b="0" i="1" u="none" strike="noStrike" kern="1200" cap="none" spc="0" normalizeH="0" baseline="0" noProof="0" dirty="0">
                <a:ln>
                  <a:noFill/>
                </a:ln>
                <a:solidFill>
                  <a:prstClr val="black"/>
                </a:solidFill>
                <a:effectLst/>
                <a:uLnTx/>
                <a:uFillTx/>
                <a:latin typeface="Rockwell Condensed" panose="02060603050405020104"/>
                <a:ea typeface="+mn-ea"/>
                <a:cs typeface="+mn-cs"/>
              </a:rPr>
              <a:t> </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pl-PL" sz="1600" b="0" i="1" u="none" strike="noStrike" kern="1200" cap="none" spc="0" normalizeH="0" baseline="0" noProof="0" dirty="0">
                <a:ln>
                  <a:noFill/>
                </a:ln>
                <a:solidFill>
                  <a:prstClr val="black"/>
                </a:solidFill>
                <a:effectLst/>
                <a:uLnTx/>
                <a:uFillTx/>
                <a:latin typeface="Rockwell Condensed" panose="02060603050405020104"/>
                <a:ea typeface="+mn-ea"/>
                <a:cs typeface="+mn-cs"/>
                <a:hlinkClick r:id="rId6"/>
              </a:rPr>
              <a:t>www.zimny.eu</a:t>
            </a:r>
            <a:r>
              <a:rPr kumimoji="0" lang="pl-PL" sz="1600" b="0" i="1" u="none" strike="noStrike" kern="1200" cap="none" spc="0" normalizeH="0" baseline="0" noProof="0" dirty="0">
                <a:ln>
                  <a:noFill/>
                </a:ln>
                <a:solidFill>
                  <a:prstClr val="black"/>
                </a:solidFill>
                <a:effectLst/>
                <a:uLnTx/>
                <a:uFillTx/>
                <a:latin typeface="Rockwell Condensed" panose="02060603050405020104"/>
                <a:ea typeface="+mn-ea"/>
                <a:cs typeface="+mn-cs"/>
              </a:rPr>
              <a:t> </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pl-PL" sz="1600" b="0" i="1" u="none" strike="noStrike" kern="1200" cap="none" spc="0" normalizeH="0" baseline="0" noProof="0" dirty="0">
              <a:ln>
                <a:noFill/>
              </a:ln>
              <a:solidFill>
                <a:prstClr val="black"/>
              </a:solidFill>
              <a:effectLst/>
              <a:uLnTx/>
              <a:uFillTx/>
              <a:latin typeface="Rockwell Condensed" panose="02060603050405020104"/>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pl-PL" sz="1600" b="0" i="1" u="none" strike="noStrike" kern="1200" cap="none" spc="0" normalizeH="0" baseline="0" noProof="0" dirty="0">
              <a:ln>
                <a:noFill/>
              </a:ln>
              <a:solidFill>
                <a:prstClr val="black"/>
              </a:solidFill>
              <a:effectLst/>
              <a:uLnTx/>
              <a:uFillTx/>
              <a:latin typeface="Rockwell" panose="02060603020205020403"/>
              <a:ea typeface="+mn-ea"/>
              <a:cs typeface="+mn-cs"/>
            </a:endParaRPr>
          </a:p>
        </p:txBody>
      </p:sp>
    </p:spTree>
    <p:extLst>
      <p:ext uri="{BB962C8B-B14F-4D97-AF65-F5344CB8AC3E}">
        <p14:creationId xmlns:p14="http://schemas.microsoft.com/office/powerpoint/2010/main" val="103694462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1E264DF5-0C12-BE6B-A8B4-FB22DF5AE389}"/>
              </a:ext>
            </a:extLst>
          </p:cNvPr>
          <p:cNvSpPr>
            <a:spLocks noGrp="1"/>
          </p:cNvSpPr>
          <p:nvPr>
            <p:ph type="title"/>
          </p:nvPr>
        </p:nvSpPr>
        <p:spPr/>
        <p:txBody>
          <a:bodyPr/>
          <a:lstStyle/>
          <a:p>
            <a:r>
              <a:rPr lang="pl-PL" dirty="0"/>
              <a:t>ZASADY DOTYCZĄCE VAT NALICZONEGO</a:t>
            </a:r>
          </a:p>
        </p:txBody>
      </p:sp>
      <p:pic>
        <p:nvPicPr>
          <p:cNvPr id="4" name="Obraz 3">
            <a:extLst>
              <a:ext uri="{FF2B5EF4-FFF2-40B4-BE49-F238E27FC236}">
                <a16:creationId xmlns:a16="http://schemas.microsoft.com/office/drawing/2014/main" id="{1D69DDA2-E6CA-010C-9CD2-F2DD31F5D14D}"/>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261275" y="5966080"/>
            <a:ext cx="3669449" cy="814576"/>
          </a:xfrm>
          <a:prstGeom prst="rect">
            <a:avLst/>
          </a:prstGeom>
        </p:spPr>
      </p:pic>
      <p:pic>
        <p:nvPicPr>
          <p:cNvPr id="7" name="Symbol zastępczy zawartości 6">
            <a:extLst>
              <a:ext uri="{FF2B5EF4-FFF2-40B4-BE49-F238E27FC236}">
                <a16:creationId xmlns:a16="http://schemas.microsoft.com/office/drawing/2014/main" id="{275C1BA3-0841-42D1-6859-2D861FE346BE}"/>
              </a:ext>
            </a:extLst>
          </p:cNvPr>
          <p:cNvPicPr>
            <a:picLocks noGrp="1" noChangeAspect="1"/>
          </p:cNvPicPr>
          <p:nvPr>
            <p:ph idx="1"/>
          </p:nvPr>
        </p:nvPicPr>
        <p:blipFill>
          <a:blip r:embed="rId3"/>
          <a:stretch>
            <a:fillRect/>
          </a:stretch>
        </p:blipFill>
        <p:spPr bwMode="auto">
          <a:xfrm>
            <a:off x="6518582" y="1826289"/>
            <a:ext cx="4690192" cy="4051300"/>
          </a:xfrm>
          <a:prstGeom prst="rect">
            <a:avLst/>
          </a:prstGeom>
          <a:noFill/>
          <a:extLst>
            <a:ext uri="{909E8E84-426E-40DD-AFC4-6F175D3DCCD1}">
              <a14:hiddenFill xmlns:a14="http://schemas.microsoft.com/office/drawing/2010/main">
                <a:solidFill>
                  <a:srgbClr val="FFFFFF"/>
                </a:solidFill>
              </a14:hiddenFill>
            </a:ext>
          </a:extLst>
        </p:spPr>
      </p:pic>
      <p:sp>
        <p:nvSpPr>
          <p:cNvPr id="8" name="pole tekstowe 7">
            <a:extLst>
              <a:ext uri="{FF2B5EF4-FFF2-40B4-BE49-F238E27FC236}">
                <a16:creationId xmlns:a16="http://schemas.microsoft.com/office/drawing/2014/main" id="{F5154BE2-7A73-396B-4EBE-5A9D77CAC060}"/>
              </a:ext>
            </a:extLst>
          </p:cNvPr>
          <p:cNvSpPr txBox="1"/>
          <p:nvPr/>
        </p:nvSpPr>
        <p:spPr>
          <a:xfrm>
            <a:off x="1150374" y="1809135"/>
            <a:ext cx="4809842" cy="3970318"/>
          </a:xfrm>
          <a:prstGeom prst="rect">
            <a:avLst/>
          </a:prstGeom>
          <a:noFill/>
        </p:spPr>
        <p:txBody>
          <a:bodyPr wrap="square" rtlCol="0">
            <a:spAutoFit/>
          </a:bodyPr>
          <a:lstStyle/>
          <a:p>
            <a:endParaRPr lang="pl-PL" dirty="0"/>
          </a:p>
          <a:p>
            <a:pPr marL="285750" indent="-285750">
              <a:buFont typeface="Arial" panose="020B0604020202020204" pitchFamily="34" charset="0"/>
              <a:buChar char="•"/>
            </a:pPr>
            <a:r>
              <a:rPr lang="pl-PL" dirty="0"/>
              <a:t>ZASADA NEUTRALNOŚCI PODATKOWEJ</a:t>
            </a:r>
          </a:p>
          <a:p>
            <a:pPr marL="285750" indent="-285750">
              <a:buFont typeface="Arial" panose="020B0604020202020204" pitchFamily="34" charset="0"/>
              <a:buChar char="•"/>
            </a:pPr>
            <a:endParaRPr lang="pl-PL" dirty="0"/>
          </a:p>
          <a:p>
            <a:pPr marL="285750" indent="-285750">
              <a:buFont typeface="Arial" panose="020B0604020202020204" pitchFamily="34" charset="0"/>
              <a:buChar char="•"/>
            </a:pPr>
            <a:endParaRPr lang="pl-PL" dirty="0"/>
          </a:p>
          <a:p>
            <a:pPr marL="285750" indent="-285750">
              <a:buFont typeface="Arial" panose="020B0604020202020204" pitchFamily="34" charset="0"/>
              <a:buChar char="•"/>
            </a:pPr>
            <a:r>
              <a:rPr lang="pl-PL" dirty="0">
                <a:solidFill>
                  <a:srgbClr val="FF0000"/>
                </a:solidFill>
              </a:rPr>
              <a:t>ZASADA PROPORCJONALNYCH OGRANICZEŃ – bez nadmiernych formalności w stosunku do celu</a:t>
            </a:r>
          </a:p>
          <a:p>
            <a:pPr marL="285750" indent="-285750">
              <a:buFont typeface="Arial" panose="020B0604020202020204" pitchFamily="34" charset="0"/>
              <a:buChar char="•"/>
            </a:pPr>
            <a:endParaRPr lang="pl-PL" cap="small" dirty="0"/>
          </a:p>
          <a:p>
            <a:pPr marL="285750" indent="-285750">
              <a:buFont typeface="Arial" panose="020B0604020202020204" pitchFamily="34" charset="0"/>
              <a:buChar char="•"/>
            </a:pPr>
            <a:endParaRPr lang="pl-PL" cap="small" dirty="0"/>
          </a:p>
          <a:p>
            <a:pPr marL="285750" indent="-285750">
              <a:buFont typeface="Arial" panose="020B0604020202020204" pitchFamily="34" charset="0"/>
              <a:buChar char="•"/>
            </a:pPr>
            <a:r>
              <a:rPr lang="pl-PL" cap="small" dirty="0"/>
              <a:t>ZASADA RÓWNOWAŻNOŚCI (NIEDYSKRYMINACJI)</a:t>
            </a:r>
          </a:p>
          <a:p>
            <a:pPr marL="285750" indent="-285750">
              <a:buFont typeface="Arial" panose="020B0604020202020204" pitchFamily="34" charset="0"/>
              <a:buChar char="•"/>
            </a:pPr>
            <a:endParaRPr lang="pl-PL" cap="small" dirty="0"/>
          </a:p>
          <a:p>
            <a:pPr marL="285750" indent="-285750">
              <a:buFont typeface="Arial" panose="020B0604020202020204" pitchFamily="34" charset="0"/>
              <a:buChar char="•"/>
            </a:pPr>
            <a:endParaRPr lang="pl-PL" cap="small" dirty="0"/>
          </a:p>
          <a:p>
            <a:pPr marL="285750" indent="-285750">
              <a:buFont typeface="Arial" panose="020B0604020202020204" pitchFamily="34" charset="0"/>
              <a:buChar char="•"/>
            </a:pPr>
            <a:r>
              <a:rPr lang="pl-PL" cap="small" dirty="0">
                <a:solidFill>
                  <a:srgbClr val="FF0000"/>
                </a:solidFill>
              </a:rPr>
              <a:t>ZASADA SKUTECZNOŚCI</a:t>
            </a:r>
          </a:p>
        </p:txBody>
      </p:sp>
    </p:spTree>
    <p:extLst>
      <p:ext uri="{BB962C8B-B14F-4D97-AF65-F5344CB8AC3E}">
        <p14:creationId xmlns:p14="http://schemas.microsoft.com/office/powerpoint/2010/main" val="406070080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9A7952E8-57A6-3B85-1A5F-D06CF2A17220}"/>
              </a:ext>
            </a:extLst>
          </p:cNvPr>
          <p:cNvSpPr>
            <a:spLocks noGrp="1"/>
          </p:cNvSpPr>
          <p:nvPr>
            <p:ph type="title"/>
          </p:nvPr>
        </p:nvSpPr>
        <p:spPr/>
        <p:txBody>
          <a:bodyPr/>
          <a:lstStyle/>
          <a:p>
            <a:r>
              <a:rPr lang="pl-PL" dirty="0"/>
              <a:t>Co w dyrektywie piszczy?</a:t>
            </a:r>
          </a:p>
        </p:txBody>
      </p:sp>
      <p:sp>
        <p:nvSpPr>
          <p:cNvPr id="3" name="Symbol zastępczy zawartości 2">
            <a:extLst>
              <a:ext uri="{FF2B5EF4-FFF2-40B4-BE49-F238E27FC236}">
                <a16:creationId xmlns:a16="http://schemas.microsoft.com/office/drawing/2014/main" id="{4DEF282D-C85B-D12B-B424-A7A276540AAC}"/>
              </a:ext>
            </a:extLst>
          </p:cNvPr>
          <p:cNvSpPr>
            <a:spLocks noGrp="1"/>
          </p:cNvSpPr>
          <p:nvPr>
            <p:ph idx="1"/>
          </p:nvPr>
        </p:nvSpPr>
        <p:spPr/>
        <p:txBody>
          <a:bodyPr>
            <a:normAutofit fontScale="92500" lnSpcReduction="10000"/>
          </a:bodyPr>
          <a:lstStyle/>
          <a:p>
            <a:r>
              <a:rPr lang="pl-PL" i="1" dirty="0"/>
              <a:t>Zdarzenie powodujące powstanie obowiązku podatkowego ma miejsce z chwilą dokonania wewnątrzwspólnotowego nabycia towarów.</a:t>
            </a:r>
          </a:p>
          <a:p>
            <a:pPr marL="0" indent="0">
              <a:buNone/>
            </a:pPr>
            <a:r>
              <a:rPr lang="pl-PL" dirty="0"/>
              <a:t>(art. 68 </a:t>
            </a:r>
            <a:r>
              <a:rPr lang="pl-PL" dirty="0" err="1"/>
              <a:t>zd</a:t>
            </a:r>
            <a:r>
              <a:rPr lang="pl-PL" dirty="0"/>
              <a:t>. 1 dyrektywy 2006/112/WE).</a:t>
            </a:r>
          </a:p>
          <a:p>
            <a:r>
              <a:rPr lang="pl-PL" i="1" dirty="0"/>
              <a:t>W przypadku wewnątrzwspólnotowego nabycia towarów VAT staje się wymagalny z chwilą wystawienia faktury, lub, jeżeli przed tym dniem nie wystawiono faktury, z upływem terminu, o którym mowa w art. 222 akapit pierwszy.</a:t>
            </a:r>
          </a:p>
          <a:p>
            <a:pPr marL="0" indent="0">
              <a:buNone/>
            </a:pPr>
            <a:r>
              <a:rPr lang="pl-PL" dirty="0"/>
              <a:t>(art. 69 dyrektywy 2006/112/WE).</a:t>
            </a:r>
          </a:p>
          <a:p>
            <a:r>
              <a:rPr lang="pl-PL" dirty="0"/>
              <a:t>Prawo do odliczenia = data wymagalności VAT = data dostawy towaru lub wykonania usługi.</a:t>
            </a:r>
          </a:p>
          <a:p>
            <a:pPr marL="0" indent="0">
              <a:buNone/>
            </a:pPr>
            <a:r>
              <a:rPr lang="pl-PL" dirty="0"/>
              <a:t>(art. 63 w zw. z art. 167 dyrektywy 2006/112/WE). </a:t>
            </a:r>
          </a:p>
          <a:p>
            <a:r>
              <a:rPr lang="pl-PL" dirty="0"/>
              <a:t>VAT należny = VAT naliczony z tytułu WNT oraz importu usług.</a:t>
            </a:r>
          </a:p>
          <a:p>
            <a:pPr marL="0" indent="0">
              <a:buNone/>
            </a:pPr>
            <a:r>
              <a:rPr lang="pl-PL" dirty="0"/>
              <a:t>(art. 168 lit. a) i c) dyrektywy 2006/112/WE).</a:t>
            </a:r>
          </a:p>
        </p:txBody>
      </p:sp>
      <p:pic>
        <p:nvPicPr>
          <p:cNvPr id="4" name="Obraz 3">
            <a:extLst>
              <a:ext uri="{FF2B5EF4-FFF2-40B4-BE49-F238E27FC236}">
                <a16:creationId xmlns:a16="http://schemas.microsoft.com/office/drawing/2014/main" id="{AB8489A2-B595-8DF6-076A-C3FAD5E68817}"/>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437421" y="6043424"/>
            <a:ext cx="3669449" cy="814576"/>
          </a:xfrm>
          <a:prstGeom prst="rect">
            <a:avLst/>
          </a:prstGeom>
        </p:spPr>
      </p:pic>
    </p:spTree>
    <p:extLst>
      <p:ext uri="{BB962C8B-B14F-4D97-AF65-F5344CB8AC3E}">
        <p14:creationId xmlns:p14="http://schemas.microsoft.com/office/powerpoint/2010/main" val="178769047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9CD607DD-8F33-6F92-19AA-219434A5B440}"/>
              </a:ext>
            </a:extLst>
          </p:cNvPr>
          <p:cNvSpPr>
            <a:spLocks noGrp="1"/>
          </p:cNvSpPr>
          <p:nvPr>
            <p:ph type="title"/>
          </p:nvPr>
        </p:nvSpPr>
        <p:spPr/>
        <p:txBody>
          <a:bodyPr/>
          <a:lstStyle/>
          <a:p>
            <a:r>
              <a:rPr lang="pl-PL" dirty="0"/>
              <a:t>Faktura a odliczenie – dyrektywa i jej ograniczenia</a:t>
            </a:r>
          </a:p>
        </p:txBody>
      </p:sp>
      <p:sp>
        <p:nvSpPr>
          <p:cNvPr id="3" name="Symbol zastępczy zawartości 2">
            <a:extLst>
              <a:ext uri="{FF2B5EF4-FFF2-40B4-BE49-F238E27FC236}">
                <a16:creationId xmlns:a16="http://schemas.microsoft.com/office/drawing/2014/main" id="{62575029-9704-0402-6B26-EB817E5986F7}"/>
              </a:ext>
            </a:extLst>
          </p:cNvPr>
          <p:cNvSpPr>
            <a:spLocks noGrp="1"/>
          </p:cNvSpPr>
          <p:nvPr>
            <p:ph idx="1"/>
          </p:nvPr>
        </p:nvSpPr>
        <p:spPr/>
        <p:txBody>
          <a:bodyPr/>
          <a:lstStyle/>
          <a:p>
            <a:r>
              <a:rPr lang="pl-PL" i="1" dirty="0"/>
              <a:t>W celu skorzystania z prawa do odliczenia, podatnik musi spełnić następujące warunki:</a:t>
            </a:r>
          </a:p>
          <a:p>
            <a:pPr marL="0" indent="0">
              <a:buNone/>
            </a:pPr>
            <a:r>
              <a:rPr lang="pl-PL" i="1" dirty="0"/>
              <a:t>c) w celu dokonania odliczenia, o którym mowa w art. 168 lit. c), w odniesieniu do wewnątrzwspólnotowego nabycia towarów, </a:t>
            </a:r>
            <a:r>
              <a:rPr lang="pl-PL" b="1" i="1" dirty="0"/>
              <a:t>musi uwzględnić w deklaracji VAT </a:t>
            </a:r>
            <a:r>
              <a:rPr lang="pl-PL" i="1" dirty="0"/>
              <a:t>przewidzianej w art. 250 wszystkie </a:t>
            </a:r>
            <a:r>
              <a:rPr lang="pl-PL" b="1" i="1" dirty="0"/>
              <a:t>dane</a:t>
            </a:r>
            <a:r>
              <a:rPr lang="pl-PL" i="1" dirty="0"/>
              <a:t> niezbędne do obliczenia VAT należnego z tytułu dokonanych przez niego wewnątrzwspólnotowych nabyć towarów oraz </a:t>
            </a:r>
            <a:r>
              <a:rPr lang="pl-PL" b="1" i="1" dirty="0"/>
              <a:t>posiadać fakturę </a:t>
            </a:r>
            <a:r>
              <a:rPr lang="pl-PL" i="1" dirty="0"/>
              <a:t>sporządzoną zgodnie z tytułem XI rozdział 3 sekcje 3-5;</a:t>
            </a:r>
          </a:p>
          <a:p>
            <a:pPr marL="0" indent="0">
              <a:buNone/>
            </a:pPr>
            <a:r>
              <a:rPr lang="pl-PL" i="1" dirty="0"/>
              <a:t>f) jeśli podatnik jest zobowiązany do zapłaty VAT jako usługobiorca lub nabywca, w przypadku gdy zastosowanie mają art. 194-197 i art. 199, musi dopełnić formalności określonych przez każde państwo członkowskie.</a:t>
            </a:r>
          </a:p>
          <a:p>
            <a:pPr marL="0" indent="0">
              <a:buNone/>
            </a:pPr>
            <a:r>
              <a:rPr lang="pl-PL" dirty="0"/>
              <a:t>(art. 178 lit. c) i d) dyrektywy 2006/112/WE). </a:t>
            </a:r>
          </a:p>
          <a:p>
            <a:pPr marL="0" indent="0">
              <a:buNone/>
            </a:pPr>
            <a:endParaRPr lang="pl-PL" i="1" dirty="0"/>
          </a:p>
        </p:txBody>
      </p:sp>
      <p:pic>
        <p:nvPicPr>
          <p:cNvPr id="4" name="Obraz 3">
            <a:extLst>
              <a:ext uri="{FF2B5EF4-FFF2-40B4-BE49-F238E27FC236}">
                <a16:creationId xmlns:a16="http://schemas.microsoft.com/office/drawing/2014/main" id="{BBCF30A5-6346-D366-89C7-431A34ED0A14}"/>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427589" y="5764912"/>
            <a:ext cx="3669449" cy="814576"/>
          </a:xfrm>
          <a:prstGeom prst="rect">
            <a:avLst/>
          </a:prstGeom>
        </p:spPr>
      </p:pic>
    </p:spTree>
    <p:extLst>
      <p:ext uri="{BB962C8B-B14F-4D97-AF65-F5344CB8AC3E}">
        <p14:creationId xmlns:p14="http://schemas.microsoft.com/office/powerpoint/2010/main" val="184376790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B30EED3-8BC4-0AA4-33FC-2F91407C31BA}"/>
            </a:ext>
          </a:extLst>
        </p:cNvPr>
        <p:cNvGrpSpPr/>
        <p:nvPr/>
      </p:nvGrpSpPr>
      <p:grpSpPr>
        <a:xfrm>
          <a:off x="0" y="0"/>
          <a:ext cx="0" cy="0"/>
          <a:chOff x="0" y="0"/>
          <a:chExt cx="0" cy="0"/>
        </a:xfrm>
      </p:grpSpPr>
      <p:sp>
        <p:nvSpPr>
          <p:cNvPr id="2" name="Tytuł 1">
            <a:extLst>
              <a:ext uri="{FF2B5EF4-FFF2-40B4-BE49-F238E27FC236}">
                <a16:creationId xmlns:a16="http://schemas.microsoft.com/office/drawing/2014/main" id="{CFE2C693-2AB7-88C6-A882-35DD76972FB2}"/>
              </a:ext>
            </a:extLst>
          </p:cNvPr>
          <p:cNvSpPr>
            <a:spLocks noGrp="1"/>
          </p:cNvSpPr>
          <p:nvPr>
            <p:ph type="title"/>
          </p:nvPr>
        </p:nvSpPr>
        <p:spPr/>
        <p:txBody>
          <a:bodyPr/>
          <a:lstStyle/>
          <a:p>
            <a:r>
              <a:rPr lang="pl-PL" dirty="0"/>
              <a:t>Faktura a odliczenie – dyrektywa i jej ograniczenia (cd. 2)</a:t>
            </a:r>
          </a:p>
        </p:txBody>
      </p:sp>
      <p:sp>
        <p:nvSpPr>
          <p:cNvPr id="3" name="Symbol zastępczy zawartości 2">
            <a:extLst>
              <a:ext uri="{FF2B5EF4-FFF2-40B4-BE49-F238E27FC236}">
                <a16:creationId xmlns:a16="http://schemas.microsoft.com/office/drawing/2014/main" id="{7DA125CB-90A0-095E-554C-0C19202B21AF}"/>
              </a:ext>
            </a:extLst>
          </p:cNvPr>
          <p:cNvSpPr>
            <a:spLocks noGrp="1"/>
          </p:cNvSpPr>
          <p:nvPr>
            <p:ph idx="1"/>
          </p:nvPr>
        </p:nvSpPr>
        <p:spPr/>
        <p:txBody>
          <a:bodyPr>
            <a:normAutofit fontScale="92500" lnSpcReduction="20000"/>
          </a:bodyPr>
          <a:lstStyle/>
          <a:p>
            <a:r>
              <a:rPr lang="pl-PL" i="1" dirty="0"/>
              <a:t>Państwa członkowskie mogą zezwolić podatnikowi, który nie posiada faktury sporządzonej zgodnie z tytułem XI rozdział 3 sekcje 3-5, na dokonanie odliczenia, o którym mowa w art. 168 lit. c), w odniesieniu do dokonanych przez niego wewnątrzwspólnotowych nabyć towarów.</a:t>
            </a:r>
          </a:p>
          <a:p>
            <a:pPr marL="0" indent="0">
              <a:buNone/>
            </a:pPr>
            <a:r>
              <a:rPr lang="pl-PL" dirty="0"/>
              <a:t>(art. 181 dyrektywy 2006/112/WE). </a:t>
            </a:r>
          </a:p>
          <a:p>
            <a:r>
              <a:rPr lang="pl-PL" i="1" dirty="0"/>
              <a:t>Państwa członkowskie określają warunki i szczegółowe przepisy wykonawcze dla art. 180 i 181.</a:t>
            </a:r>
          </a:p>
          <a:p>
            <a:pPr marL="0" indent="0">
              <a:buNone/>
            </a:pPr>
            <a:r>
              <a:rPr lang="pl-PL" dirty="0"/>
              <a:t>(art. 182 dyrektywy 2006/112/WE). </a:t>
            </a:r>
          </a:p>
          <a:p>
            <a:r>
              <a:rPr lang="pl-PL" i="1" dirty="0"/>
              <a:t>W odniesieniu do dostaw towarów zrealizowanych na warunkach określonych w art. 138 lub świadczenia usług, za które VAT jest płatny przez usługobiorcę na mocy art. 196, faktura wystawiana jest nie później niż piętnastego dnia miesiąca następującego po miesiącu, w którym miało miejsce zdarzenie powodujące powstanie obowiązku podatkowego. W odniesieniu do innych dostaw towarów lub świadczenia usług państwa członkowskie mogą określać terminy, w których podatnicy muszą wystawić faktury.</a:t>
            </a:r>
          </a:p>
          <a:p>
            <a:pPr marL="0" indent="0">
              <a:buNone/>
            </a:pPr>
            <a:r>
              <a:rPr lang="pl-PL" dirty="0"/>
              <a:t>(art. 222 dyrektywy 2006/112/WE).</a:t>
            </a:r>
          </a:p>
          <a:p>
            <a:pPr marL="0" indent="0">
              <a:buNone/>
            </a:pPr>
            <a:endParaRPr lang="pl-PL" i="1" dirty="0"/>
          </a:p>
        </p:txBody>
      </p:sp>
      <p:pic>
        <p:nvPicPr>
          <p:cNvPr id="4" name="Obraz 3">
            <a:extLst>
              <a:ext uri="{FF2B5EF4-FFF2-40B4-BE49-F238E27FC236}">
                <a16:creationId xmlns:a16="http://schemas.microsoft.com/office/drawing/2014/main" id="{5761936F-D669-E97D-F5F9-1CC8B99146BD}"/>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476750" y="6043424"/>
            <a:ext cx="3669449" cy="814576"/>
          </a:xfrm>
          <a:prstGeom prst="rect">
            <a:avLst/>
          </a:prstGeom>
        </p:spPr>
      </p:pic>
    </p:spTree>
    <p:extLst>
      <p:ext uri="{BB962C8B-B14F-4D97-AF65-F5344CB8AC3E}">
        <p14:creationId xmlns:p14="http://schemas.microsoft.com/office/powerpoint/2010/main" val="70424786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98DEF21-34CD-345B-BD63-2A25DF49D4B2}"/>
            </a:ext>
          </a:extLst>
        </p:cNvPr>
        <p:cNvGrpSpPr/>
        <p:nvPr/>
      </p:nvGrpSpPr>
      <p:grpSpPr>
        <a:xfrm>
          <a:off x="0" y="0"/>
          <a:ext cx="0" cy="0"/>
          <a:chOff x="0" y="0"/>
          <a:chExt cx="0" cy="0"/>
        </a:xfrm>
      </p:grpSpPr>
      <p:sp>
        <p:nvSpPr>
          <p:cNvPr id="2" name="Tytuł 1">
            <a:extLst>
              <a:ext uri="{FF2B5EF4-FFF2-40B4-BE49-F238E27FC236}">
                <a16:creationId xmlns:a16="http://schemas.microsoft.com/office/drawing/2014/main" id="{D2109275-979E-2E1A-0051-D888FCD1270E}"/>
              </a:ext>
            </a:extLst>
          </p:cNvPr>
          <p:cNvSpPr>
            <a:spLocks noGrp="1"/>
          </p:cNvSpPr>
          <p:nvPr>
            <p:ph type="title"/>
          </p:nvPr>
        </p:nvSpPr>
        <p:spPr/>
        <p:txBody>
          <a:bodyPr/>
          <a:lstStyle/>
          <a:p>
            <a:r>
              <a:rPr lang="pl-PL" dirty="0"/>
              <a:t>Faktura a odliczenie – dyrektywa i jej ograniczenia (cd. 3)</a:t>
            </a:r>
          </a:p>
        </p:txBody>
      </p:sp>
      <p:sp>
        <p:nvSpPr>
          <p:cNvPr id="3" name="Symbol zastępczy zawartości 2">
            <a:extLst>
              <a:ext uri="{FF2B5EF4-FFF2-40B4-BE49-F238E27FC236}">
                <a16:creationId xmlns:a16="http://schemas.microsoft.com/office/drawing/2014/main" id="{9ADA2058-91D2-D955-20DB-66D92A6FF87B}"/>
              </a:ext>
            </a:extLst>
          </p:cNvPr>
          <p:cNvSpPr>
            <a:spLocks noGrp="1"/>
          </p:cNvSpPr>
          <p:nvPr>
            <p:ph idx="1"/>
          </p:nvPr>
        </p:nvSpPr>
        <p:spPr/>
        <p:txBody>
          <a:bodyPr>
            <a:normAutofit/>
          </a:bodyPr>
          <a:lstStyle/>
          <a:p>
            <a:r>
              <a:rPr lang="pl-PL" i="1" dirty="0"/>
              <a:t>Państwa członkowskie mogą nałożyć inne obowiązki, jakie uznają za niezbędne dla zapewnienia prawidłowego poboru VAT i zapobieżenia oszustwom podatkowym, pod warunkiem równego traktowania transakcji krajowych i transakcji dokonywanych między państwami członkowskim przez podatników oraz pod warunkiem, że obowiązki te, w wymianie handlowej między państwami członkowskimi, nie będą prowadzić do powstania formalności związanych z przekraczaniem granic.</a:t>
            </a:r>
          </a:p>
          <a:p>
            <a:r>
              <a:rPr lang="pl-PL" i="1" dirty="0"/>
              <a:t>Możliwość przewidziana w akapicie pierwszym nie może zostać wykorzystana do nałożenia dodatkowych obowiązków związanych z fakturowaniem poza obowiązkami, które zostały określone w rozdziale 3.</a:t>
            </a:r>
          </a:p>
          <a:p>
            <a:pPr marL="0" indent="0">
              <a:buNone/>
            </a:pPr>
            <a:r>
              <a:rPr lang="pl-PL" dirty="0"/>
              <a:t>(art. 273 dyrektywy 2006/112/WE).</a:t>
            </a:r>
          </a:p>
          <a:p>
            <a:pPr marL="0" indent="0">
              <a:buNone/>
            </a:pPr>
            <a:endParaRPr lang="pl-PL" i="1" dirty="0"/>
          </a:p>
        </p:txBody>
      </p:sp>
      <p:pic>
        <p:nvPicPr>
          <p:cNvPr id="4" name="Obraz 3">
            <a:extLst>
              <a:ext uri="{FF2B5EF4-FFF2-40B4-BE49-F238E27FC236}">
                <a16:creationId xmlns:a16="http://schemas.microsoft.com/office/drawing/2014/main" id="{5A327307-4EF6-B39B-499B-F722CB1EB191}"/>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437421" y="5621355"/>
            <a:ext cx="3669449" cy="814576"/>
          </a:xfrm>
          <a:prstGeom prst="rect">
            <a:avLst/>
          </a:prstGeom>
        </p:spPr>
      </p:pic>
    </p:spTree>
    <p:extLst>
      <p:ext uri="{BB962C8B-B14F-4D97-AF65-F5344CB8AC3E}">
        <p14:creationId xmlns:p14="http://schemas.microsoft.com/office/powerpoint/2010/main" val="270316732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ytuł 3">
            <a:extLst>
              <a:ext uri="{FF2B5EF4-FFF2-40B4-BE49-F238E27FC236}">
                <a16:creationId xmlns:a16="http://schemas.microsoft.com/office/drawing/2014/main" id="{6DB91E5F-4679-DEF2-82CD-F0AC2595864B}"/>
              </a:ext>
            </a:extLst>
          </p:cNvPr>
          <p:cNvSpPr>
            <a:spLocks noGrp="1"/>
          </p:cNvSpPr>
          <p:nvPr>
            <p:ph type="title"/>
          </p:nvPr>
        </p:nvSpPr>
        <p:spPr/>
        <p:txBody>
          <a:bodyPr/>
          <a:lstStyle/>
          <a:p>
            <a:r>
              <a:rPr lang="pl-PL" dirty="0"/>
              <a:t>Warunki powstania prawa do odliczenia</a:t>
            </a:r>
          </a:p>
        </p:txBody>
      </p:sp>
      <p:sp>
        <p:nvSpPr>
          <p:cNvPr id="5" name="Symbol zastępczy tekstu 4">
            <a:extLst>
              <a:ext uri="{FF2B5EF4-FFF2-40B4-BE49-F238E27FC236}">
                <a16:creationId xmlns:a16="http://schemas.microsoft.com/office/drawing/2014/main" id="{D9BDECAB-4ED1-0212-9E0D-E7AAE4794AA6}"/>
              </a:ext>
            </a:extLst>
          </p:cNvPr>
          <p:cNvSpPr>
            <a:spLocks noGrp="1"/>
          </p:cNvSpPr>
          <p:nvPr>
            <p:ph type="body" idx="1"/>
          </p:nvPr>
        </p:nvSpPr>
        <p:spPr/>
        <p:txBody>
          <a:bodyPr/>
          <a:lstStyle/>
          <a:p>
            <a:r>
              <a:rPr lang="pl-PL" dirty="0"/>
              <a:t>materialne</a:t>
            </a:r>
          </a:p>
        </p:txBody>
      </p:sp>
      <p:sp>
        <p:nvSpPr>
          <p:cNvPr id="6" name="Symbol zastępczy zawartości 5">
            <a:extLst>
              <a:ext uri="{FF2B5EF4-FFF2-40B4-BE49-F238E27FC236}">
                <a16:creationId xmlns:a16="http://schemas.microsoft.com/office/drawing/2014/main" id="{975BF2AD-9078-80A6-4094-1792EB553E17}"/>
              </a:ext>
            </a:extLst>
          </p:cNvPr>
          <p:cNvSpPr>
            <a:spLocks noGrp="1"/>
          </p:cNvSpPr>
          <p:nvPr>
            <p:ph sz="half" idx="2"/>
          </p:nvPr>
        </p:nvSpPr>
        <p:spPr/>
        <p:txBody>
          <a:bodyPr/>
          <a:lstStyle/>
          <a:p>
            <a:r>
              <a:rPr lang="pl-PL" dirty="0"/>
              <a:t>Dostawa od podatnika z innego kraju UE.</a:t>
            </a:r>
          </a:p>
          <a:p>
            <a:r>
              <a:rPr lang="pl-PL" dirty="0"/>
              <a:t>WNT dokonane przez podatnika.</a:t>
            </a:r>
          </a:p>
          <a:p>
            <a:r>
              <a:rPr lang="pl-PL" dirty="0"/>
              <a:t>Wykorzystanie towarów do działalności opodatkowanej.</a:t>
            </a:r>
          </a:p>
        </p:txBody>
      </p:sp>
      <p:sp>
        <p:nvSpPr>
          <p:cNvPr id="7" name="Symbol zastępczy tekstu 6">
            <a:extLst>
              <a:ext uri="{FF2B5EF4-FFF2-40B4-BE49-F238E27FC236}">
                <a16:creationId xmlns:a16="http://schemas.microsoft.com/office/drawing/2014/main" id="{0DACDBB4-C040-209A-560C-DFD7F2A9F21B}"/>
              </a:ext>
            </a:extLst>
          </p:cNvPr>
          <p:cNvSpPr>
            <a:spLocks noGrp="1"/>
          </p:cNvSpPr>
          <p:nvPr>
            <p:ph type="body" sz="quarter" idx="3"/>
          </p:nvPr>
        </p:nvSpPr>
        <p:spPr/>
        <p:txBody>
          <a:bodyPr/>
          <a:lstStyle/>
          <a:p>
            <a:r>
              <a:rPr lang="pl-PL" dirty="0"/>
              <a:t>formalne</a:t>
            </a:r>
          </a:p>
        </p:txBody>
      </p:sp>
      <p:sp>
        <p:nvSpPr>
          <p:cNvPr id="8" name="Symbol zastępczy zawartości 7">
            <a:extLst>
              <a:ext uri="{FF2B5EF4-FFF2-40B4-BE49-F238E27FC236}">
                <a16:creationId xmlns:a16="http://schemas.microsoft.com/office/drawing/2014/main" id="{C888FF19-0937-E571-93DC-5880B0AB2C05}"/>
              </a:ext>
            </a:extLst>
          </p:cNvPr>
          <p:cNvSpPr>
            <a:spLocks noGrp="1"/>
          </p:cNvSpPr>
          <p:nvPr>
            <p:ph sz="quarter" idx="4"/>
          </p:nvPr>
        </p:nvSpPr>
        <p:spPr/>
        <p:txBody>
          <a:bodyPr/>
          <a:lstStyle/>
          <a:p>
            <a:r>
              <a:rPr lang="pl-PL" dirty="0"/>
              <a:t>Regulują szczegółowe zasady i kontrolę jego wykonywania, a także prawidłowe funkcjonowanie wspólnego systemu VAT, takie jak obowiązki dotyczące rachunkowości, wystawiania faktur i składania deklaracji (por. wyrok TSUE z 11.12.2014 r. w sprawie C-590/13 </a:t>
            </a:r>
            <a:r>
              <a:rPr lang="it-IT" dirty="0"/>
              <a:t>Idexx Laboratories Italia Srl przeciwko Agenzia delle Entrate</a:t>
            </a:r>
            <a:r>
              <a:rPr lang="pl-PL" dirty="0"/>
              <a:t>).</a:t>
            </a:r>
          </a:p>
        </p:txBody>
      </p:sp>
      <p:pic>
        <p:nvPicPr>
          <p:cNvPr id="2" name="Obraz 1">
            <a:extLst>
              <a:ext uri="{FF2B5EF4-FFF2-40B4-BE49-F238E27FC236}">
                <a16:creationId xmlns:a16="http://schemas.microsoft.com/office/drawing/2014/main" id="{5276344C-AF77-1761-B2D0-FADD6C9DA504}"/>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437421" y="5621355"/>
            <a:ext cx="3669449" cy="814576"/>
          </a:xfrm>
          <a:prstGeom prst="rect">
            <a:avLst/>
          </a:prstGeom>
        </p:spPr>
      </p:pic>
    </p:spTree>
    <p:extLst>
      <p:ext uri="{BB962C8B-B14F-4D97-AF65-F5344CB8AC3E}">
        <p14:creationId xmlns:p14="http://schemas.microsoft.com/office/powerpoint/2010/main" val="393001373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ytuł 6">
            <a:extLst>
              <a:ext uri="{FF2B5EF4-FFF2-40B4-BE49-F238E27FC236}">
                <a16:creationId xmlns:a16="http://schemas.microsoft.com/office/drawing/2014/main" id="{563B76C5-E12E-54A8-EBC2-F6244262E61E}"/>
              </a:ext>
            </a:extLst>
          </p:cNvPr>
          <p:cNvSpPr>
            <a:spLocks noGrp="1"/>
          </p:cNvSpPr>
          <p:nvPr>
            <p:ph type="title"/>
          </p:nvPr>
        </p:nvSpPr>
        <p:spPr/>
        <p:txBody>
          <a:bodyPr/>
          <a:lstStyle/>
          <a:p>
            <a:r>
              <a:rPr lang="pl-PL" dirty="0"/>
              <a:t>Polskie 3 miesiące na odliczenie w przypadku WNT i importu usług</a:t>
            </a:r>
          </a:p>
        </p:txBody>
      </p:sp>
      <p:pic>
        <p:nvPicPr>
          <p:cNvPr id="10" name="Symbol zastępczy zawartości 9">
            <a:extLst>
              <a:ext uri="{FF2B5EF4-FFF2-40B4-BE49-F238E27FC236}">
                <a16:creationId xmlns:a16="http://schemas.microsoft.com/office/drawing/2014/main" id="{5CD62867-B1DB-EB41-008D-614920AECBB5}"/>
              </a:ext>
            </a:extLst>
          </p:cNvPr>
          <p:cNvPicPr>
            <a:picLocks noGrp="1" noChangeAspect="1"/>
          </p:cNvPicPr>
          <p:nvPr>
            <p:ph idx="1"/>
          </p:nvPr>
        </p:nvPicPr>
        <p:blipFill>
          <a:blip r:embed="rId2"/>
          <a:stretch>
            <a:fillRect/>
          </a:stretch>
        </p:blipFill>
        <p:spPr>
          <a:xfrm>
            <a:off x="3696929" y="2120900"/>
            <a:ext cx="4975123" cy="4051300"/>
          </a:xfrm>
        </p:spPr>
      </p:pic>
      <p:pic>
        <p:nvPicPr>
          <p:cNvPr id="2" name="Obraz 1">
            <a:extLst>
              <a:ext uri="{FF2B5EF4-FFF2-40B4-BE49-F238E27FC236}">
                <a16:creationId xmlns:a16="http://schemas.microsoft.com/office/drawing/2014/main" id="{AD89A416-05E8-4A1D-C8F9-F4AC153EE98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349765" y="6036288"/>
            <a:ext cx="3669449" cy="821712"/>
          </a:xfrm>
          <a:prstGeom prst="rect">
            <a:avLst/>
          </a:prstGeom>
        </p:spPr>
      </p:pic>
    </p:spTree>
    <p:extLst>
      <p:ext uri="{BB962C8B-B14F-4D97-AF65-F5344CB8AC3E}">
        <p14:creationId xmlns:p14="http://schemas.microsoft.com/office/powerpoint/2010/main" val="337983147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43F24AB0-404D-5470-06A4-E5ACDD329905}"/>
              </a:ext>
            </a:extLst>
          </p:cNvPr>
          <p:cNvSpPr>
            <a:spLocks noGrp="1"/>
          </p:cNvSpPr>
          <p:nvPr>
            <p:ph type="title"/>
          </p:nvPr>
        </p:nvSpPr>
        <p:spPr/>
        <p:txBody>
          <a:bodyPr/>
          <a:lstStyle/>
          <a:p>
            <a:r>
              <a:rPr lang="pl-PL" dirty="0"/>
              <a:t>Jak oceniano polskie przepisy?</a:t>
            </a:r>
          </a:p>
        </p:txBody>
      </p:sp>
      <p:sp>
        <p:nvSpPr>
          <p:cNvPr id="3" name="Symbol zastępczy zawartości 2">
            <a:extLst>
              <a:ext uri="{FF2B5EF4-FFF2-40B4-BE49-F238E27FC236}">
                <a16:creationId xmlns:a16="http://schemas.microsoft.com/office/drawing/2014/main" id="{12F1746D-3824-239C-60A5-6F59A7356C0C}"/>
              </a:ext>
            </a:extLst>
          </p:cNvPr>
          <p:cNvSpPr>
            <a:spLocks noGrp="1"/>
          </p:cNvSpPr>
          <p:nvPr>
            <p:ph idx="1"/>
          </p:nvPr>
        </p:nvSpPr>
        <p:spPr>
          <a:xfrm>
            <a:off x="845574" y="1917290"/>
            <a:ext cx="10441858" cy="4254910"/>
          </a:xfrm>
        </p:spPr>
        <p:txBody>
          <a:bodyPr>
            <a:normAutofit/>
          </a:bodyPr>
          <a:lstStyle/>
          <a:p>
            <a:r>
              <a:rPr lang="pl-PL" dirty="0"/>
              <a:t>Początkowo: przepisy zgodne z prawem UE w ocenie niektórych sądów administracyjnych i przedstawicieli KAS, m.in.: WSA w Opolu w nieprawomocnym wyroku z 22.08.2018 r., I SA/</a:t>
            </a:r>
            <a:r>
              <a:rPr lang="pl-PL" dirty="0" err="1"/>
              <a:t>Op</a:t>
            </a:r>
            <a:r>
              <a:rPr lang="pl-PL" dirty="0"/>
              <a:t> 246/18, LEX nr 2548952, WSA w Gliwicach w nieprawomocnym wyroku z 23.01.2019 r., III SA/</a:t>
            </a:r>
            <a:r>
              <a:rPr lang="pl-PL" dirty="0" err="1"/>
              <a:t>Gl</a:t>
            </a:r>
            <a:r>
              <a:rPr lang="pl-PL" dirty="0"/>
              <a:t> 1090/18, LEX nr 2625803, WSA w Warszawie w nieprawomocnym wyroku z 9.05.2019 r., III SA/</a:t>
            </a:r>
            <a:r>
              <a:rPr lang="pl-PL" dirty="0" err="1"/>
              <a:t>Wa</a:t>
            </a:r>
            <a:r>
              <a:rPr lang="pl-PL" dirty="0"/>
              <a:t> 2691/18, LEX nr 2718428, WSA w Warszawie w nieprawomocnym wyroku z 9.10.2020 r., III SA/</a:t>
            </a:r>
            <a:r>
              <a:rPr lang="pl-PL" dirty="0" err="1"/>
              <a:t>Wa</a:t>
            </a:r>
            <a:r>
              <a:rPr lang="pl-PL" dirty="0"/>
              <a:t> 2881/19, LEX nr 3116841, WSA w Gdańsku w nieprawomocnym wyroku z 2.07.2019 r., I SA/Gd 604/19, LEX nr 2713435; WSA w Opolu w nieprawomocnym wyroku z 13.02.2019 r., I SA/</a:t>
            </a:r>
            <a:r>
              <a:rPr lang="pl-PL" dirty="0" err="1"/>
              <a:t>Op</a:t>
            </a:r>
            <a:r>
              <a:rPr lang="pl-PL" dirty="0"/>
              <a:t> 1/19, LEX nr 2629755; WSA w Białymstoku w nieprawomocnym wyroku z 17.03.2021 r., I SA/Bk 62/21, LEX nr 3159453, a także WSA w Gliwicach w nieprawomocnym wyroku z 1.10.2018 r., III SA/</a:t>
            </a:r>
            <a:r>
              <a:rPr lang="pl-PL" dirty="0" err="1"/>
              <a:t>Gl</a:t>
            </a:r>
            <a:r>
              <a:rPr lang="pl-PL" dirty="0"/>
              <a:t> 593/18, LEX nr 2576944.</a:t>
            </a:r>
          </a:p>
          <a:p>
            <a:endParaRPr lang="pl-PL" dirty="0"/>
          </a:p>
        </p:txBody>
      </p:sp>
      <p:pic>
        <p:nvPicPr>
          <p:cNvPr id="4" name="Obraz 3">
            <a:extLst>
              <a:ext uri="{FF2B5EF4-FFF2-40B4-BE49-F238E27FC236}">
                <a16:creationId xmlns:a16="http://schemas.microsoft.com/office/drawing/2014/main" id="{9775EE74-32C7-995E-1897-3B227F3B2E9B}"/>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437421" y="5621355"/>
            <a:ext cx="3669449" cy="814576"/>
          </a:xfrm>
          <a:prstGeom prst="rect">
            <a:avLst/>
          </a:prstGeom>
        </p:spPr>
      </p:pic>
    </p:spTree>
    <p:extLst>
      <p:ext uri="{BB962C8B-B14F-4D97-AF65-F5344CB8AC3E}">
        <p14:creationId xmlns:p14="http://schemas.microsoft.com/office/powerpoint/2010/main" val="3795168699"/>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Drewniana czcionka">
  <a:themeElements>
    <a:clrScheme name="Wood Type">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Wood Type">
      <a:majorFont>
        <a:latin typeface="Rockwell Condensed" panose="02060603050405020104"/>
        <a:ea typeface=""/>
        <a:cs typeface=""/>
        <a:font script="Grek" typeface="Cambria"/>
        <a:font script="Cyrl" typeface="Cambria"/>
        <a:font script="Jpan" typeface="HG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Rockwell" panose="02060603020205020403"/>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Wood Type">
      <a:fillStyleLst>
        <a:solidFill>
          <a:schemeClr val="phClr"/>
        </a:solidFill>
        <a:blipFill rotWithShape="1">
          <a:blip xmlns:r="http://schemas.openxmlformats.org/officeDocument/2006/relationships" r:embed="rId1">
            <a:duotone>
              <a:schemeClr val="phClr">
                <a:tint val="70000"/>
                <a:shade val="63000"/>
              </a:schemeClr>
              <a:schemeClr val="phClr">
                <a:tint val="10000"/>
                <a:satMod val="150000"/>
              </a:schemeClr>
            </a:duotone>
          </a:blip>
          <a:tile tx="0" ty="0" sx="60000" sy="59000" flip="none" algn="tl"/>
        </a:blipFill>
        <a:blipFill rotWithShape="1">
          <a:blip xmlns:r="http://schemas.openxmlformats.org/officeDocument/2006/relationships" r:embed="rId1">
            <a:duotone>
              <a:schemeClr val="phClr">
                <a:shade val="36000"/>
                <a:satMod val="120000"/>
              </a:schemeClr>
              <a:schemeClr val="phClr">
                <a:tint val="40000"/>
              </a:schemeClr>
            </a:duotone>
          </a:blip>
          <a:tile tx="0" ty="0" sx="60000" sy="59000" flip="none" algn="tl"/>
        </a:blip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softEdge rad="12700"/>
          </a:effectLst>
        </a:effectStyle>
        <a:effectStyle>
          <a:effectLst>
            <a:outerShdw blurRad="50800" dist="19050" dir="5400000" algn="tl" rotWithShape="0">
              <a:srgbClr val="000000">
                <a:alpha val="60000"/>
              </a:srgbClr>
            </a:outerShdw>
            <a:softEdge rad="12700"/>
          </a:effectLst>
        </a:effectStyle>
      </a:effectStyleLst>
      <a:bgFillStyleLst>
        <a:solidFill>
          <a:schemeClr val="phClr"/>
        </a:solidFill>
        <a:solidFill>
          <a:schemeClr val="phClr">
            <a:shade val="97000"/>
            <a:satMod val="150000"/>
          </a:schemeClr>
        </a:solidFill>
        <a:blipFill rotWithShape="1">
          <a:blip xmlns:r="http://schemas.openxmlformats.org/officeDocument/2006/relationships" r:embed="rId1">
            <a:duotone>
              <a:schemeClr val="phClr">
                <a:tint val="75000"/>
                <a:shade val="58000"/>
                <a:satMod val="120000"/>
              </a:schemeClr>
              <a:schemeClr val="phClr">
                <a:tint val="50000"/>
                <a:shade val="96000"/>
              </a:schemeClr>
            </a:duotone>
          </a:blip>
          <a:tile tx="0" ty="0" sx="100000" sy="100000" flip="none" algn="tl"/>
        </a:blipFill>
      </a:bgFillStyleLst>
    </a:fmtScheme>
  </a:themeElements>
  <a:objectDefaults/>
  <a:extraClrSchemeLst/>
  <a:extLst>
    <a:ext uri="{05A4C25C-085E-4340-85A3-A5531E510DB2}">
      <thm15:themeFamily xmlns:thm15="http://schemas.microsoft.com/office/thememl/2012/main" name="Wood Type" id="{7ACABC62-BF99-48CF-A9DC-4DB89C7B13DC}" vid="{142A1326-48AB-42A9-8428-CB14AA30176D}"/>
    </a:ext>
  </a:extLst>
</a:theme>
</file>

<file path=docProps/app.xml><?xml version="1.0" encoding="utf-8"?>
<Properties xmlns="http://schemas.openxmlformats.org/officeDocument/2006/extended-properties" xmlns:vt="http://schemas.openxmlformats.org/officeDocument/2006/docPropsVTypes">
  <Template>{4674A68B-F056-4CC6-AAB5-F17ED86577C7}TF2ec419c9-97c3-4958-b02a-0886397d33af79db3c04-9304b78af891</Template>
  <TotalTime>318</TotalTime>
  <Words>1463</Words>
  <Application>Microsoft Office PowerPoint</Application>
  <PresentationFormat>Panoramiczny</PresentationFormat>
  <Paragraphs>68</Paragraphs>
  <Slides>13</Slides>
  <Notes>0</Notes>
  <HiddenSlides>0</HiddenSlides>
  <MMClips>0</MMClips>
  <ScaleCrop>false</ScaleCrop>
  <HeadingPairs>
    <vt:vector size="6" baseType="variant">
      <vt:variant>
        <vt:lpstr>Używane czcionki</vt:lpstr>
      </vt:variant>
      <vt:variant>
        <vt:i4>4</vt:i4>
      </vt:variant>
      <vt:variant>
        <vt:lpstr>Motyw</vt:lpstr>
      </vt:variant>
      <vt:variant>
        <vt:i4>1</vt:i4>
      </vt:variant>
      <vt:variant>
        <vt:lpstr>Tytuły slajdów</vt:lpstr>
      </vt:variant>
      <vt:variant>
        <vt:i4>13</vt:i4>
      </vt:variant>
    </vt:vector>
  </HeadingPairs>
  <TitlesOfParts>
    <vt:vector size="18" baseType="lpstr">
      <vt:lpstr>Arial</vt:lpstr>
      <vt:lpstr>Rockwell</vt:lpstr>
      <vt:lpstr>Rockwell Condensed</vt:lpstr>
      <vt:lpstr>Wingdings</vt:lpstr>
      <vt:lpstr>Drewniana czcionka</vt:lpstr>
      <vt:lpstr>V OGÓLNOPOLSKA KONFERENCJA NAUKOWA OPODATKOWANIE TRANSAKCJI TRANSGRANICZNYCH. TOWARY I USŁUGI W OBROCIE MIĘDZYNARODOWYM. </vt:lpstr>
      <vt:lpstr>ZASADY DOTYCZĄCE VAT NALICZONEGO</vt:lpstr>
      <vt:lpstr>Co w dyrektywie piszczy?</vt:lpstr>
      <vt:lpstr>Faktura a odliczenie – dyrektywa i jej ograniczenia</vt:lpstr>
      <vt:lpstr>Faktura a odliczenie – dyrektywa i jej ograniczenia (cd. 2)</vt:lpstr>
      <vt:lpstr>Faktura a odliczenie – dyrektywa i jej ograniczenia (cd. 3)</vt:lpstr>
      <vt:lpstr>Warunki powstania prawa do odliczenia</vt:lpstr>
      <vt:lpstr>Polskie 3 miesiące na odliczenie w przypadku WNT i importu usług</vt:lpstr>
      <vt:lpstr>Jak oceniano polskie przepisy?</vt:lpstr>
      <vt:lpstr>Jak oceniano polskie przepisy? (cd. 2)</vt:lpstr>
      <vt:lpstr>„(…) Powstanie prawa do odliczenia może być uzależnione wyłącznie od materialnych warunków (…) nie zależy ono koniecznie od uzyskania faktury ani od złożenia deklaracji czy rozliczenia vat należnego” „prawo Unii nie stoi na przeszkodzie, by państwa członkowskie nakładały w odpowiednich przypadkach, jako sankcje za naruszenie warunków formalnych, grzywny lub kary pieniężne proporcjonalne do wagi naruszenia (wyrok z dnia 15 września 2016 r., Barlis 06 – Investimentos Imobiliários e Turísticos, C‑516/14, EU:C:2016:690, pkt 48 i przytoczone tam orzecznictwo)”.</vt:lpstr>
      <vt:lpstr>Po wyroku TSUE …</vt:lpstr>
      <vt:lpstr>Dziękuję za uwagę</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Jacek Matarewicz</dc:creator>
  <cp:lastModifiedBy>Jacek Matarewicz</cp:lastModifiedBy>
  <cp:revision>4</cp:revision>
  <dcterms:created xsi:type="dcterms:W3CDTF">2025-11-19T10:09:01Z</dcterms:created>
  <dcterms:modified xsi:type="dcterms:W3CDTF">2025-11-19T22:38:11Z</dcterms:modified>
</cp:coreProperties>
</file>